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698" r:id="rId3"/>
    <p:sldId id="259" r:id="rId4"/>
    <p:sldId id="290" r:id="rId5"/>
    <p:sldId id="700" r:id="rId6"/>
    <p:sldId id="1097" r:id="rId7"/>
    <p:sldId id="1067" r:id="rId8"/>
    <p:sldId id="1096" r:id="rId9"/>
    <p:sldId id="10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1066" r:id="rId23"/>
    <p:sldId id="1106" r:id="rId24"/>
    <p:sldId id="269" r:id="rId25"/>
    <p:sldId id="270" r:id="rId26"/>
    <p:sldId id="271" r:id="rId27"/>
    <p:sldId id="272" r:id="rId28"/>
    <p:sldId id="273" r:id="rId29"/>
    <p:sldId id="274" r:id="rId30"/>
    <p:sldId id="1107" r:id="rId31"/>
    <p:sldId id="1108" r:id="rId32"/>
    <p:sldId id="1109" r:id="rId33"/>
    <p:sldId id="1110" r:id="rId34"/>
    <p:sldId id="299" r:id="rId35"/>
    <p:sldId id="300" r:id="rId36"/>
    <p:sldId id="301" r:id="rId37"/>
    <p:sldId id="302" r:id="rId38"/>
    <p:sldId id="606" r:id="rId39"/>
    <p:sldId id="1111" r:id="rId40"/>
    <p:sldId id="1112" r:id="rId41"/>
    <p:sldId id="1113" r:id="rId42"/>
    <p:sldId id="1114" r:id="rId43"/>
    <p:sldId id="1115" r:id="rId44"/>
    <p:sldId id="1116" r:id="rId45"/>
    <p:sldId id="1117" r:id="rId46"/>
    <p:sldId id="1068" r:id="rId47"/>
    <p:sldId id="1076" r:id="rId48"/>
    <p:sldId id="1077" r:id="rId49"/>
    <p:sldId id="1078" r:id="rId50"/>
    <p:sldId id="1079" r:id="rId51"/>
    <p:sldId id="1080" r:id="rId52"/>
    <p:sldId id="1070" r:id="rId53"/>
    <p:sldId id="1081" r:id="rId54"/>
    <p:sldId id="1082" r:id="rId55"/>
    <p:sldId id="1083" r:id="rId56"/>
    <p:sldId id="1084" r:id="rId57"/>
    <p:sldId id="1085" r:id="rId58"/>
    <p:sldId id="1086" r:id="rId59"/>
    <p:sldId id="1087" r:id="rId60"/>
    <p:sldId id="1088" r:id="rId61"/>
    <p:sldId id="1089" r:id="rId62"/>
    <p:sldId id="1090" r:id="rId63"/>
    <p:sldId id="1091" r:id="rId64"/>
    <p:sldId id="1092" r:id="rId65"/>
    <p:sldId id="289" r:id="rId66"/>
    <p:sldId id="260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>
      <p:cViewPr varScale="1">
        <p:scale>
          <a:sx n="80" d="100"/>
          <a:sy n="80" d="100"/>
        </p:scale>
        <p:origin x="141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C08D-527D-4B46-BF89-2DE77783E363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ED108-18F9-4E4B-B712-167868F55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298B248-80CA-4BE5-9B35-9B357651DA8D}" type="datetime1">
              <a:rPr lang="en-US" smtClean="0"/>
              <a:t>4/1/2025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6820D-26AA-4107-A101-AA58D7666945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C0CA-94B9-4ED9-AA81-CAA3B07B555C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0547-B987-476C-B59B-512E06993B75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6D756D3-B263-4F98-B102-561D16FBD68E}" type="datetime1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93E0-A057-4FA5-9A38-4FD0C93E259D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69521-1C5C-4D7A-A2DF-0C7BC4B42A05}" type="datetime1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0FBC-2E38-4341-BAD7-3448EAB1B47F}" type="datetime1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E1BE-2B83-43C2-982F-EFD1E50B50D3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8BF2-9185-4C88-B1A6-283D5F5127F6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D038-2631-4149-8EEA-CCF4DE3970E0}" type="datetime1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B4D9837-D201-4D64-B684-88EBEAE436B6}" type="datetime1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356350"/>
            <a:ext cx="7467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IS4151/IS5451 (AY 24/25 S2) Lecture 11 – Machine Learning for IoT Data (II)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wmf"/><Relationship Id="rId7" Type="http://schemas.openxmlformats.org/officeDocument/2006/relationships/oleObject" Target="../embeddings/oleObject5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8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0.png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1.w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2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statistics.ats.ucla.edu/stat/sas/output/sas_logit_output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67.wmf"/><Relationship Id="rId18" Type="http://schemas.openxmlformats.org/officeDocument/2006/relationships/oleObject" Target="../embeddings/oleObject42.bin"/><Relationship Id="rId3" Type="http://schemas.openxmlformats.org/officeDocument/2006/relationships/image" Target="../media/image62.wmf"/><Relationship Id="rId21" Type="http://schemas.openxmlformats.org/officeDocument/2006/relationships/image" Target="../media/image71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69.wmf"/><Relationship Id="rId25" Type="http://schemas.openxmlformats.org/officeDocument/2006/relationships/image" Target="../media/image73.wmf"/><Relationship Id="rId2" Type="http://schemas.openxmlformats.org/officeDocument/2006/relationships/oleObject" Target="../embeddings/oleObject34.bin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66.wmf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63.wmf"/><Relationship Id="rId15" Type="http://schemas.openxmlformats.org/officeDocument/2006/relationships/image" Target="../media/image68.wmf"/><Relationship Id="rId23" Type="http://schemas.openxmlformats.org/officeDocument/2006/relationships/image" Target="../media/image72.w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70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53.bin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.sg/url?sa=i&amp;rct=j&amp;q=&amp;esrc=s&amp;source=images&amp;cd=&amp;cad=rja&amp;docid=a5JsSKhvmOc2UM&amp;tbnid=KeQiAOoKteFVDM:&amp;ved=0CAUQjRw&amp;url=http://findicons.com/icon/31234/hp_mouse&amp;ei=O0v0UuL0CuztiAeWvYHwDw&amp;bvm=bv.60799247,d.aGc&amp;psig=AFQjCNF0sKmX1BTZGRooQ_WvMorSuSUZiQ&amp;ust=1391828120153732" TargetMode="External"/><Relationship Id="rId13" Type="http://schemas.openxmlformats.org/officeDocument/2006/relationships/image" Target="../media/image89.wmf"/><Relationship Id="rId3" Type="http://schemas.openxmlformats.org/officeDocument/2006/relationships/image" Target="../media/image83.wmf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57.bin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wmf"/><Relationship Id="rId5" Type="http://schemas.openxmlformats.org/officeDocument/2006/relationships/image" Target="../media/image84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3.wmf"/><Relationship Id="rId3" Type="http://schemas.openxmlformats.org/officeDocument/2006/relationships/image" Target="../media/image90.wmf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62.bin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4.wmf"/><Relationship Id="rId5" Type="http://schemas.openxmlformats.org/officeDocument/2006/relationships/image" Target="../media/image9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3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12" Type="http://schemas.openxmlformats.org/officeDocument/2006/relationships/image" Target="../media/image101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99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0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9" y="316900"/>
            <a:ext cx="2487384" cy="21093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47488"/>
            <a:ext cx="6858000" cy="533400"/>
          </a:xfrm>
        </p:spPr>
        <p:txBody>
          <a:bodyPr>
            <a:noAutofit/>
          </a:bodyPr>
          <a:lstStyle/>
          <a:p>
            <a:r>
              <a:rPr lang="en-US" sz="1000" b="1" dirty="0"/>
              <a:t>Lecturer</a:t>
            </a:r>
            <a:r>
              <a:rPr lang="en-US" sz="1000" dirty="0"/>
              <a:t>: A/P TAN Wee Kek</a:t>
            </a:r>
          </a:p>
          <a:p>
            <a:r>
              <a:rPr lang="en-US" sz="1000" b="1" dirty="0"/>
              <a:t>Email</a:t>
            </a:r>
            <a:r>
              <a:rPr lang="en-US" sz="1000" dirty="0"/>
              <a:t>: tanwk@comp.nus.edu.sg :: </a:t>
            </a:r>
            <a:r>
              <a:rPr lang="en-US" sz="1000" b="1" dirty="0"/>
              <a:t>Tel</a:t>
            </a:r>
            <a:r>
              <a:rPr lang="en-US" sz="1000" dirty="0"/>
              <a:t>: 6516 6731 :: </a:t>
            </a:r>
            <a:r>
              <a:rPr lang="en-US" sz="1000" b="1" dirty="0"/>
              <a:t>Office</a:t>
            </a:r>
            <a:r>
              <a:rPr lang="en-US" sz="1000" dirty="0"/>
              <a:t>: COM3-02-35</a:t>
            </a:r>
          </a:p>
          <a:p>
            <a:r>
              <a:rPr lang="en-US" sz="1000" b="1" dirty="0"/>
              <a:t>Consultation</a:t>
            </a:r>
            <a:r>
              <a:rPr lang="en-US" sz="1000" dirty="0"/>
              <a:t>: Tuesday, 2 pm to 4 pm. Additional consultations by appointment are welcome.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86200" y="6858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324600" y="304800"/>
            <a:ext cx="1905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11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3000" y="3733800"/>
            <a:ext cx="69342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for IoT Data (II)</a:t>
            </a:r>
            <a:br>
              <a:rPr lang="en-US" sz="3600" dirty="0"/>
            </a:br>
            <a:r>
              <a:rPr lang="en-US" sz="1400" dirty="0"/>
              <a:t>IS4151/IS5451 – </a:t>
            </a:r>
            <a:r>
              <a:rPr lang="en-US" sz="1400" dirty="0" err="1"/>
              <a:t>AIoT</a:t>
            </a:r>
            <a:r>
              <a:rPr lang="en-US" sz="1400" dirty="0"/>
              <a:t> Solutions and Development</a:t>
            </a:r>
            <a:br>
              <a:rPr lang="en-US" sz="1400" dirty="0"/>
            </a:br>
            <a:r>
              <a:rPr lang="en-US" sz="1400" dirty="0"/>
              <a:t>AY 2024/25 Semester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Logistic regression</a:t>
                </a:r>
                <a:r>
                  <a:rPr lang="en-US" dirty="0"/>
                  <a:t> is a technique for converting </a:t>
                </a:r>
                <a:r>
                  <a:rPr lang="en-US" u="sng" dirty="0"/>
                  <a:t>binary classification problems</a:t>
                </a:r>
                <a:r>
                  <a:rPr lang="en-US" dirty="0"/>
                  <a:t> into </a:t>
                </a:r>
                <a:r>
                  <a:rPr lang="en-US" u="sng" dirty="0"/>
                  <a:t>linear regression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Values of response variables are assumed to be </a:t>
                </a:r>
                <a:r>
                  <a:rPr lang="en-US" u="sng" dirty="0"/>
                  <a:t>0 or 1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Using logistic regression, the </a:t>
                </a:r>
                <a:r>
                  <a:rPr lang="en-US" u="sng" dirty="0"/>
                  <a:t>posterior 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conditioned to the input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modeled according to the logistic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   function (where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=2.718281828…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85663"/>
              </p:ext>
            </p:extLst>
          </p:nvPr>
        </p:nvGraphicFramePr>
        <p:xfrm>
          <a:off x="749300" y="4191000"/>
          <a:ext cx="73771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00320" imgH="419040" progId="Equation.3">
                  <p:embed/>
                </p:oleObj>
              </mc:Choice>
              <mc:Fallback>
                <p:oleObj name="Equation" r:id="rId3" imgW="4000320" imgH="4190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4191000"/>
                        <a:ext cx="7377113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38175" y="5105400"/>
          <a:ext cx="80819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81200" imgH="634680" progId="Equation.3">
                  <p:embed/>
                </p:oleObj>
              </mc:Choice>
              <mc:Fallback>
                <p:oleObj name="Equation" r:id="rId5" imgW="4381200" imgH="6346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105400"/>
                        <a:ext cx="8081963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911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Graph of the logistic function                   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Hence,                                        and</a:t>
            </a:r>
          </a:p>
          <a:p>
            <a:endParaRPr lang="en-US" dirty="0"/>
          </a:p>
          <a:p>
            <a:r>
              <a:rPr lang="en-US" dirty="0"/>
              <a:t>The above is known as the </a:t>
            </a:r>
            <a:r>
              <a:rPr lang="en-US" b="1" dirty="0"/>
              <a:t>sigmoid function</a:t>
            </a:r>
            <a:r>
              <a:rPr lang="en-US" dirty="0"/>
              <a:t>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00" y="1143000"/>
          <a:ext cx="1620838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240" imgH="393480" progId="Equation.3">
                  <p:embed/>
                </p:oleObj>
              </mc:Choice>
              <mc:Fallback>
                <p:oleObj name="Equation" r:id="rId2" imgW="87624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143000"/>
                        <a:ext cx="1620838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600px-Logistic-curve_sv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1905000"/>
            <a:ext cx="3886200" cy="25908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849438" y="4626864"/>
          <a:ext cx="3408362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28600" progId="Equation.3">
                  <p:embed/>
                </p:oleObj>
              </mc:Choice>
              <mc:Fallback>
                <p:oleObj name="Equation" r:id="rId5" imgW="18414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4626864"/>
                        <a:ext cx="3408362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828800" y="5029200"/>
          <a:ext cx="34544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66600" imgH="228600" progId="Equation.3">
                  <p:embed/>
                </p:oleObj>
              </mc:Choice>
              <mc:Fallback>
                <p:oleObj name="Equation" r:id="rId7" imgW="186660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34544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84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ratio of the two conditional probabilities is: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lvl="1"/>
                <a:r>
                  <a:rPr lang="en-US" dirty="0"/>
                  <a:t>E.g.,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the odds would be 1.</a:t>
                </a:r>
              </a:p>
              <a:p>
                <a:pPr lvl="1"/>
                <a:r>
                  <a:rPr lang="en-US" dirty="0"/>
                  <a:t>E.g.,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en-US" dirty="0"/>
                  <a:t>, the odds would be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r>
                  <a:rPr lang="en-US" dirty="0"/>
                  <a:t>And its logarithm:</a:t>
                </a:r>
                <a:endParaRPr lang="en-US" sz="12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52537" y="1828800"/>
          <a:ext cx="42386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98600" imgH="431640" progId="Equation.3">
                  <p:embed/>
                </p:oleObj>
              </mc:Choice>
              <mc:Fallback>
                <p:oleObj name="Equation" r:id="rId3" imgW="229860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7" y="1828800"/>
                        <a:ext cx="4238625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112819"/>
              </p:ext>
            </p:extLst>
          </p:nvPr>
        </p:nvGraphicFramePr>
        <p:xfrm>
          <a:off x="762000" y="5435600"/>
          <a:ext cx="559593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35160" imgH="482400" progId="Equation.3">
                  <p:embed/>
                </p:oleObj>
              </mc:Choice>
              <mc:Fallback>
                <p:oleObj name="Equation" r:id="rId5" imgW="3035160" imgH="4824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435600"/>
                        <a:ext cx="559593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10200" y="2286000"/>
            <a:ext cx="36576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noAutofit/>
          </a:bodyPr>
          <a:lstStyle/>
          <a:p>
            <a:r>
              <a:rPr lang="en-US" sz="2000" dirty="0"/>
              <a:t>This is the </a:t>
            </a:r>
            <a:r>
              <a:rPr lang="en-US" sz="2000" b="1" dirty="0">
                <a:solidFill>
                  <a:schemeClr val="accent1"/>
                </a:solidFill>
              </a:rPr>
              <a:t>odds</a:t>
            </a:r>
            <a:r>
              <a:rPr lang="en-US" sz="2000" dirty="0"/>
              <a:t> in favor of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382000" y="2322576"/>
          <a:ext cx="6080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0120" imgH="203040" progId="Equation.3">
                  <p:embed/>
                </p:oleObj>
              </mc:Choice>
              <mc:Fallback>
                <p:oleObj name="Equation" r:id="rId7" imgW="330120" imgH="2030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2322576"/>
                        <a:ext cx="6080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62168" y="4628226"/>
            <a:ext cx="5805632" cy="7311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noAutofit/>
          </a:bodyPr>
          <a:lstStyle/>
          <a:p>
            <a:r>
              <a:rPr lang="en-US" sz="2000" dirty="0"/>
              <a:t>This is the </a:t>
            </a:r>
            <a:r>
              <a:rPr lang="en-US" sz="2000" b="1" dirty="0">
                <a:solidFill>
                  <a:schemeClr val="accent1"/>
                </a:solidFill>
              </a:rPr>
              <a:t>logit</a:t>
            </a:r>
            <a:r>
              <a:rPr lang="en-US" sz="2000" dirty="0"/>
              <a:t> function, or the </a:t>
            </a:r>
          </a:p>
          <a:p>
            <a:r>
              <a:rPr lang="en-US" sz="2000" dirty="0"/>
              <a:t>logarithm of the </a:t>
            </a:r>
            <a:r>
              <a:rPr lang="en-US" sz="2000" b="1" dirty="0">
                <a:solidFill>
                  <a:schemeClr val="accent1"/>
                </a:solidFill>
              </a:rPr>
              <a:t>odds</a:t>
            </a:r>
            <a:r>
              <a:rPr lang="en-US" sz="2000" dirty="0"/>
              <a:t> known simply as the </a:t>
            </a:r>
            <a:r>
              <a:rPr lang="en-US" sz="2000" b="1" dirty="0">
                <a:solidFill>
                  <a:schemeClr val="accent1"/>
                </a:solidFill>
              </a:rPr>
              <a:t>log-odds</a:t>
            </a:r>
          </a:p>
        </p:txBody>
      </p:sp>
    </p:spTree>
    <p:extLst>
      <p:ext uri="{BB962C8B-B14F-4D97-AF65-F5344CB8AC3E}">
        <p14:creationId xmlns:p14="http://schemas.microsoft.com/office/powerpoint/2010/main" val="69876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     is increased by 1: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     is the odds-ratio – The multiplicative increase in the odds when      increases by one (other variables remaining constant):</a:t>
            </a:r>
          </a:p>
          <a:p>
            <a:pPr marL="0" indent="0">
              <a:buNone/>
            </a:pPr>
            <a:r>
              <a:rPr lang="en-US" dirty="0"/>
              <a:t>                           odds and probability increase with </a:t>
            </a:r>
          </a:p>
          <a:p>
            <a:pPr marL="0" indent="0">
              <a:buNone/>
            </a:pPr>
            <a:r>
              <a:rPr lang="en-US" dirty="0"/>
              <a:t>                           odds and probability decrease with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33856" y="1295400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40" imgH="215640" progId="Equation.3">
                  <p:embed/>
                </p:oleObj>
              </mc:Choice>
              <mc:Fallback>
                <p:oleObj name="Equation" r:id="rId2" imgW="20304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856" y="1295400"/>
                        <a:ext cx="3746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/>
              <p:cNvSpPr txBox="1"/>
              <p:nvPr/>
            </p:nvSpPr>
            <p:spPr bwMode="auto">
              <a:xfrm>
                <a:off x="3349625" y="2357438"/>
                <a:ext cx="3127375" cy="538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odds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odds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r>
                        <a:rPr lang="en-SG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SG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9625" y="2357438"/>
                <a:ext cx="3127375" cy="538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/>
              <p:cNvSpPr txBox="1"/>
              <p:nvPr/>
            </p:nvSpPr>
            <p:spPr bwMode="auto">
              <a:xfrm>
                <a:off x="3352800" y="1752600"/>
                <a:ext cx="2716213" cy="538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752600"/>
                <a:ext cx="2716213" cy="538163"/>
              </a:xfrm>
              <a:prstGeom prst="rect">
                <a:avLst/>
              </a:prstGeom>
              <a:blipFill>
                <a:blip r:embed="rId5"/>
                <a:stretch>
                  <a:fillRect l="-6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42963" y="3048000"/>
          <a:ext cx="37623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24" imgH="203024" progId="Equation.3">
                  <p:embed/>
                </p:oleObj>
              </mc:Choice>
              <mc:Fallback>
                <p:oleObj name="Equation" r:id="rId6" imgW="203024" imgH="203024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3048000"/>
                        <a:ext cx="37623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368550" y="3447288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24" imgH="215713" progId="Equation.3">
                  <p:embed/>
                </p:oleObj>
              </mc:Choice>
              <mc:Fallback>
                <p:oleObj name="Equation" r:id="rId2" imgW="203024" imgH="215713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3447288"/>
                        <a:ext cx="3746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7702550" y="4325937"/>
          <a:ext cx="374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24" imgH="215713" progId="Equation.3">
                  <p:embed/>
                </p:oleObj>
              </mc:Choice>
              <mc:Fallback>
                <p:oleObj name="Equation" r:id="rId2" imgW="203024" imgH="215713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2550" y="4325937"/>
                        <a:ext cx="3746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93750" y="4279900"/>
          <a:ext cx="21780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241200" progId="Equation.3">
                  <p:embed/>
                </p:oleObj>
              </mc:Choice>
              <mc:Fallback>
                <p:oleObj name="Equation" r:id="rId8" imgW="118080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279900"/>
                        <a:ext cx="21780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93750" y="4813300"/>
          <a:ext cx="21780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241200" progId="Equation.3">
                  <p:embed/>
                </p:oleObj>
              </mc:Choice>
              <mc:Fallback>
                <p:oleObj name="Equation" r:id="rId10" imgW="1180800" imgH="2412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813300"/>
                        <a:ext cx="21780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778750" y="4800600"/>
          <a:ext cx="374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24" imgH="215713" progId="Equation.3">
                  <p:embed/>
                </p:oleObj>
              </mc:Choice>
              <mc:Fallback>
                <p:oleObj name="Equation" r:id="rId2" imgW="203024" imgH="215713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0" y="4800600"/>
                        <a:ext cx="3746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98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system analyst studied the effect of computer programming experience on ability to </a:t>
            </a:r>
            <a:r>
              <a:rPr lang="en-US"/>
              <a:t>complete a complex </a:t>
            </a:r>
            <a:r>
              <a:rPr lang="en-US" dirty="0"/>
              <a:t>programming task within a specified time. </a:t>
            </a:r>
          </a:p>
          <a:p>
            <a:r>
              <a:rPr lang="en-US" dirty="0"/>
              <a:t>They had varying amount of experience (measured in months). </a:t>
            </a:r>
          </a:p>
          <a:p>
            <a:r>
              <a:rPr lang="en-US" dirty="0"/>
              <a:t>All persons were given the same programming task and their success in the task was recorded: </a:t>
            </a:r>
          </a:p>
          <a:p>
            <a:pPr lvl="1"/>
            <a:r>
              <a:rPr lang="en-US" dirty="0"/>
              <a:t>         if task was completed successfully within the allotted time.</a:t>
            </a:r>
          </a:p>
          <a:p>
            <a:pPr lvl="1"/>
            <a:r>
              <a:rPr lang="en-US" dirty="0"/>
              <a:t>         otherwise.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66800" y="4267200"/>
          <a:ext cx="6318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720" imgH="164880" progId="Equation.3">
                  <p:embed/>
                </p:oleObj>
              </mc:Choice>
              <mc:Fallback>
                <p:oleObj name="Equation" r:id="rId2" imgW="342720" imgH="1648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67200"/>
                        <a:ext cx="6318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44575" y="5056632"/>
          <a:ext cx="67786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177480" progId="Equation.3">
                  <p:embed/>
                </p:oleObj>
              </mc:Choice>
              <mc:Fallback>
                <p:oleObj name="Equation" r:id="rId4" imgW="368280" imgH="177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056632"/>
                        <a:ext cx="67786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81600" y="4648200"/>
          <a:ext cx="3429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Months-Experience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71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1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standard logistic package was run on the data and the parameter values found are:                    and                . </a:t>
            </a:r>
          </a:p>
          <a:p>
            <a:r>
              <a:rPr lang="en-US" dirty="0"/>
              <a:t>The estimated mean response for       , where            is: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The estimated </a:t>
            </a:r>
            <a:r>
              <a:rPr lang="en-US" u="sng" dirty="0"/>
              <a:t>probability</a:t>
            </a:r>
            <a:r>
              <a:rPr lang="en-US" dirty="0"/>
              <a:t> that a person with 14 months experience will successfully complete the programming task is 0.3103.</a:t>
            </a:r>
          </a:p>
          <a:p>
            <a:r>
              <a:rPr lang="en-US" dirty="0"/>
              <a:t>The </a:t>
            </a:r>
            <a:r>
              <a:rPr lang="en-US" u="sng" dirty="0"/>
              <a:t>odds</a:t>
            </a:r>
            <a:r>
              <a:rPr lang="en-US" dirty="0"/>
              <a:t> in favor of completing the task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648200" y="1600200"/>
          <a:ext cx="15668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228600" progId="Equation.3">
                  <p:embed/>
                </p:oleObj>
              </mc:Choice>
              <mc:Fallback>
                <p:oleObj name="Equation" r:id="rId2" imgW="85068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600200"/>
                        <a:ext cx="15668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934200" y="1600200"/>
          <a:ext cx="13811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215640" progId="Equation.3">
                  <p:embed/>
                </p:oleObj>
              </mc:Choice>
              <mc:Fallback>
                <p:oleObj name="Equation" r:id="rId4" imgW="74916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00200"/>
                        <a:ext cx="13811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410200" y="2075053"/>
          <a:ext cx="53816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1960" imgH="177480" progId="Equation.3">
                  <p:embed/>
                </p:oleObj>
              </mc:Choice>
              <mc:Fallback>
                <p:oleObj name="Equation" r:id="rId6" imgW="291960" imgH="177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75053"/>
                        <a:ext cx="53816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010400" y="2041525"/>
          <a:ext cx="9350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215640" progId="Equation.3">
                  <p:embed/>
                </p:oleObj>
              </mc:Choice>
              <mc:Fallback>
                <p:oleObj name="Equation" r:id="rId8" imgW="507960" imgH="215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041525"/>
                        <a:ext cx="9350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79512" y="2514600"/>
          <a:ext cx="54498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58840" imgH="228600" progId="Equation.3">
                  <p:embed/>
                </p:oleObj>
              </mc:Choice>
              <mc:Fallback>
                <p:oleObj name="Equation" r:id="rId10" imgW="295884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2" y="2514600"/>
                        <a:ext cx="54498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103312" y="3132137"/>
          <a:ext cx="23622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82680" imgH="203040" progId="Equation.3">
                  <p:embed/>
                </p:oleObj>
              </mc:Choice>
              <mc:Fallback>
                <p:oleObj name="Equation" r:id="rId12" imgW="1282680" imgH="203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2" y="3132137"/>
                        <a:ext cx="23622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904874" y="3505200"/>
          <a:ext cx="538003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920680" imgH="419040" progId="Equation.3">
                  <p:embed/>
                </p:oleObj>
              </mc:Choice>
              <mc:Fallback>
                <p:oleObj name="Equation" r:id="rId14" imgW="292068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4" y="3505200"/>
                        <a:ext cx="5380038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330950" y="5562600"/>
          <a:ext cx="24320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20480" imgH="406080" progId="Equation.3">
                  <p:embed/>
                </p:oleObj>
              </mc:Choice>
              <mc:Fallback>
                <p:oleObj name="Equation" r:id="rId16" imgW="1320480" imgH="4060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0950" y="5562600"/>
                        <a:ext cx="24320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5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1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Suppose there is another programmer with 15 months experience, i.e.,           .</a:t>
            </a:r>
          </a:p>
          <a:p>
            <a:r>
              <a:rPr lang="en-US" dirty="0"/>
              <a:t>Recall the parameter values are                   and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The estimated probability that a person with 15 months experience will successfully complete the programming task is 0.3459.</a:t>
            </a:r>
          </a:p>
          <a:p>
            <a:r>
              <a:rPr lang="en-US" dirty="0"/>
              <a:t>The odds in favor of completing the task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71800" y="1676400"/>
          <a:ext cx="93503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15640" progId="Equation.3">
                  <p:embed/>
                </p:oleObj>
              </mc:Choice>
              <mc:Fallback>
                <p:oleObj name="Equation" r:id="rId2" imgW="50796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76400"/>
                        <a:ext cx="935038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095875" y="2170112"/>
          <a:ext cx="15668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228600" progId="Equation.3">
                  <p:embed/>
                </p:oleObj>
              </mc:Choice>
              <mc:Fallback>
                <p:oleObj name="Equation" r:id="rId4" imgW="850680" imgH="228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2170112"/>
                        <a:ext cx="15668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381875" y="2170112"/>
          <a:ext cx="13811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215640" progId="Equation.3">
                  <p:embed/>
                </p:oleObj>
              </mc:Choice>
              <mc:Fallback>
                <p:oleObj name="Equation" r:id="rId6" imgW="74916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2170112"/>
                        <a:ext cx="13811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60475" y="2659063"/>
          <a:ext cx="52863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69920" imgH="228600" progId="Equation.3">
                  <p:embed/>
                </p:oleObj>
              </mc:Choice>
              <mc:Fallback>
                <p:oleObj name="Equation" r:id="rId8" imgW="28699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659063"/>
                        <a:ext cx="52863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38238" y="3276600"/>
          <a:ext cx="22923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44520" imgH="203040" progId="Equation.3">
                  <p:embed/>
                </p:oleObj>
              </mc:Choice>
              <mc:Fallback>
                <p:oleObj name="Equation" r:id="rId10" imgW="1244520" imgH="2030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3276600"/>
                        <a:ext cx="22923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904875" y="3649662"/>
          <a:ext cx="5380038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20680" imgH="419040" progId="Equation.3">
                  <p:embed/>
                </p:oleObj>
              </mc:Choice>
              <mc:Fallback>
                <p:oleObj name="Equation" r:id="rId12" imgW="2920680" imgH="419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3649662"/>
                        <a:ext cx="5380038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319838" y="5562600"/>
          <a:ext cx="24558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33440" imgH="406080" progId="Equation.3">
                  <p:embed/>
                </p:oleObj>
              </mc:Choice>
              <mc:Fallback>
                <p:oleObj name="Equation" r:id="rId14" imgW="1333440" imgH="4060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9838" y="5562600"/>
                        <a:ext cx="245586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62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1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Comparing the two odds: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The odds increase by 17.53% with each additional month of experience.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265488" y="1752600"/>
          <a:ext cx="2782887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393480" progId="Equation.3">
                  <p:embed/>
                </p:oleObj>
              </mc:Choice>
              <mc:Fallback>
                <p:oleObj name="Equation" r:id="rId2" imgW="151128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1752600"/>
                        <a:ext cx="2782887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010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Predict the writing test score of 200 high school students:</a:t>
            </a:r>
          </a:p>
          <a:p>
            <a:pPr lvl="1"/>
            <a:r>
              <a:rPr lang="en-US" dirty="0"/>
              <a:t>Original dataset from </a:t>
            </a:r>
            <a:r>
              <a:rPr lang="en-US" dirty="0">
                <a:hlinkClick r:id="rId2"/>
              </a:rPr>
              <a:t>UCLA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variables read, write, math, science and </a:t>
            </a:r>
            <a:r>
              <a:rPr lang="en-US" dirty="0" err="1"/>
              <a:t>socst</a:t>
            </a:r>
            <a:r>
              <a:rPr lang="en-US" dirty="0"/>
              <a:t> are the results of standardized tests on reading, writing, math, science and social studies (respectively).</a:t>
            </a:r>
          </a:p>
          <a:p>
            <a:pPr lvl="1"/>
            <a:r>
              <a:rPr lang="en-US" dirty="0"/>
              <a:t>The variable female is coded 1 if female and 0 if male.</a:t>
            </a:r>
          </a:p>
          <a:p>
            <a:pPr lvl="1"/>
            <a:r>
              <a:rPr lang="en-US" dirty="0"/>
              <a:t>The response variable is </a:t>
            </a:r>
            <a:r>
              <a:rPr lang="en-US" u="sng" dirty="0" err="1"/>
              <a:t>honcomp</a:t>
            </a:r>
            <a:r>
              <a:rPr lang="en-US" dirty="0"/>
              <a:t> with two possible values:</a:t>
            </a:r>
          </a:p>
          <a:p>
            <a:pPr lvl="2"/>
            <a:r>
              <a:rPr lang="en-US" dirty="0"/>
              <a:t>High writing test score if the writing score is greater than or equal to 60 (</a:t>
            </a:r>
            <a:r>
              <a:rPr lang="en-US" dirty="0" err="1"/>
              <a:t>honcomp</a:t>
            </a:r>
            <a:r>
              <a:rPr lang="en-US" dirty="0"/>
              <a:t> = 1), </a:t>
            </a:r>
          </a:p>
          <a:p>
            <a:pPr lvl="2"/>
            <a:r>
              <a:rPr lang="en-US" dirty="0"/>
              <a:t>Low writing test score, otherwise (</a:t>
            </a:r>
            <a:r>
              <a:rPr lang="en-US" dirty="0" err="1"/>
              <a:t>honcomp</a:t>
            </a:r>
            <a:r>
              <a:rPr lang="en-US" dirty="0"/>
              <a:t> = 0).</a:t>
            </a:r>
          </a:p>
          <a:p>
            <a:r>
              <a:rPr lang="en-US" dirty="0"/>
              <a:t>This is a two-class binary classification                 problem.</a:t>
            </a:r>
          </a:p>
          <a:p>
            <a:endParaRPr lang="en-US" dirty="0"/>
          </a:p>
        </p:txBody>
      </p:sp>
      <p:pic>
        <p:nvPicPr>
          <p:cNvPr id="2050" name="Picture 2" descr="What's a Good ACT Writing Score?">
            <a:extLst>
              <a:ext uri="{FF2B5EF4-FFF2-40B4-BE49-F238E27FC236}">
                <a16:creationId xmlns:a16="http://schemas.microsoft.com/office/drawing/2014/main" id="{AE425565-822F-96CA-A074-3042EBAC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78" y="4757187"/>
            <a:ext cx="2247122" cy="14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77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2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predictor variables used are gender (female), reading test score (read) and science test score (science).</a:t>
            </a:r>
          </a:p>
          <a:p>
            <a:r>
              <a:rPr lang="en-US" dirty="0"/>
              <a:t>See the sample script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src01</a:t>
            </a:r>
            <a:r>
              <a:rPr lang="en-US" dirty="0"/>
              <a:t>.</a:t>
            </a:r>
          </a:p>
          <a:p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1343" t="23955" r="46485" b="16663"/>
          <a:stretch/>
        </p:blipFill>
        <p:spPr>
          <a:xfrm>
            <a:off x="2362200" y="2617552"/>
            <a:ext cx="4470831" cy="35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8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In the previous lecture, we learnt:</a:t>
            </a:r>
          </a:p>
          <a:p>
            <a:pPr lvl="1"/>
            <a:r>
              <a:rPr lang="en-US" dirty="0"/>
              <a:t>How to predict a continuous numerical dependent variable with regression analysis.</a:t>
            </a:r>
          </a:p>
          <a:p>
            <a:pPr lvl="1"/>
            <a:r>
              <a:rPr lang="en-US" dirty="0"/>
              <a:t>How to predict a categorical dependent variable with classification.</a:t>
            </a:r>
          </a:p>
          <a:p>
            <a:r>
              <a:rPr lang="en-US" dirty="0"/>
              <a:t>This lecture continues our learning                       journey to explore other useful                           machine learning techniques.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941" r="27133"/>
          <a:stretch/>
        </p:blipFill>
        <p:spPr>
          <a:xfrm>
            <a:off x="8124938" y="138000"/>
            <a:ext cx="942862" cy="928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E30FC-1F69-F61F-F3DA-F21C3517F33B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347B3A-35D2-0752-AF7F-5BAB4BE9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EFD639F2-D02B-7B97-FD04-17175D11F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49D71E92-55AE-40D0-D844-65BEEC5E5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1A0A2A-83D5-BF65-F000-353F277F5749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7" name="AutoShape 13">
              <a:extLst>
                <a:ext uri="{FF2B5EF4-FFF2-40B4-BE49-F238E27FC236}">
                  <a16:creationId xmlns:a16="http://schemas.microsoft.com/office/drawing/2014/main" id="{077E6948-EEE6-72DF-192D-24D9F4F2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9B7BF6-C6F8-DFB5-8B06-3A9FB9BF1AA5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E7320F46-174A-CCCC-C7C6-DC724A927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40" name="Text Box 10">
              <a:extLst>
                <a:ext uri="{FF2B5EF4-FFF2-40B4-BE49-F238E27FC236}">
                  <a16:creationId xmlns:a16="http://schemas.microsoft.com/office/drawing/2014/main" id="{DF869F34-2003-A034-8045-9E9982B6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3D75425A-0A36-BAF4-325F-F5FCE0BC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C6E4E5FC-4005-167F-42FA-44015AB24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A3EB4738-80E3-1583-9140-112A15EF7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572070BA-BCA7-4555-7F7A-CDDECD66C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C90F86DA-D7DB-5ACE-9363-9D9C97CD0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AAD02A-4725-CE6A-FB18-D57306AB74C8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10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2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7A1FC-D80F-2B93-C029-481484D5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8" t="36666" r="46177" b="47037"/>
          <a:stretch/>
        </p:blipFill>
        <p:spPr>
          <a:xfrm>
            <a:off x="76200" y="2995355"/>
            <a:ext cx="4191000" cy="1508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01DA1-1101-6784-E9BB-4DF621534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0" t="37892" r="43333" b="15926"/>
          <a:stretch/>
        </p:blipFill>
        <p:spPr>
          <a:xfrm>
            <a:off x="4381499" y="1600201"/>
            <a:ext cx="4663461" cy="4275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81499" y="4227892"/>
            <a:ext cx="4152900" cy="1563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2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2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Selected output from </a:t>
            </a:r>
            <a:r>
              <a:rPr lang="en-US" dirty="0" err="1"/>
              <a:t>StatsModels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Estimate for Intercept</a:t>
            </a:r>
          </a:p>
          <a:p>
            <a:pPr lvl="1"/>
            <a:r>
              <a:rPr lang="en-US" dirty="0"/>
              <a:t>Estimate for                   (corresponds to variable female):</a:t>
            </a:r>
          </a:p>
          <a:p>
            <a:pPr lvl="2"/>
            <a:r>
              <a:rPr lang="en-US" dirty="0"/>
              <a:t>Odds ratio point estimate corresponds to variable female</a:t>
            </a:r>
          </a:p>
          <a:p>
            <a:pPr lvl="2"/>
            <a:r>
              <a:rPr lang="en-US" dirty="0"/>
              <a:t>The odds of a female student getting high writing test score is more than 4-fold higher than a male student (given the same reading and science test scores).</a:t>
            </a:r>
          </a:p>
          <a:p>
            <a:pPr lvl="1"/>
            <a:r>
              <a:rPr lang="en-US" dirty="0"/>
              <a:t>Estimate for                   (corresponds to variable read)</a:t>
            </a:r>
          </a:p>
          <a:p>
            <a:pPr lvl="1"/>
            <a:r>
              <a:rPr lang="en-US" dirty="0"/>
              <a:t>Estimate for                   (corresponds to variable science):</a:t>
            </a:r>
          </a:p>
          <a:p>
            <a:pPr lvl="2"/>
            <a:r>
              <a:rPr lang="en-US" dirty="0"/>
              <a:t>The estimated logistic regression coefficient for a one-unit change in science score, given the other variables in the model are held constant.</a:t>
            </a:r>
          </a:p>
          <a:p>
            <a:pPr lvl="2"/>
            <a:r>
              <a:rPr lang="en-US" dirty="0"/>
              <a:t>If a student were to increase his/her science score by one point, the difference in log-odds (</a:t>
            </a:r>
            <a:r>
              <a:rPr lang="en-US" dirty="0" err="1"/>
              <a:t>logit</a:t>
            </a:r>
            <a:r>
              <a:rPr lang="en-US" dirty="0"/>
              <a:t> response values) for high writing score is expected to increase by 0.0948 units, all other variables held constant.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10000" y="1562100"/>
          <a:ext cx="17319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28600" progId="Equation.3">
                  <p:embed/>
                </p:oleObj>
              </mc:Choice>
              <mc:Fallback>
                <p:oleObj name="Equation" r:id="rId2" imgW="93960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562100"/>
                        <a:ext cx="17319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590800" y="1966913"/>
          <a:ext cx="13589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215640" progId="Equation.3">
                  <p:embed/>
                </p:oleObj>
              </mc:Choice>
              <mc:Fallback>
                <p:oleObj name="Equation" r:id="rId4" imgW="73656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966913"/>
                        <a:ext cx="13589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90800" y="3567112"/>
          <a:ext cx="14303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215640" progId="Equation.3">
                  <p:embed/>
                </p:oleObj>
              </mc:Choice>
              <mc:Fallback>
                <p:oleObj name="Equation" r:id="rId6" imgW="77436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67112"/>
                        <a:ext cx="143033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601913" y="3925887"/>
          <a:ext cx="14065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760" imgH="228600" progId="Equation.3">
                  <p:embed/>
                </p:oleObj>
              </mc:Choice>
              <mc:Fallback>
                <p:oleObj name="Equation" r:id="rId8" imgW="76176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3" y="3925887"/>
                        <a:ext cx="14065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315200" y="2293937"/>
          <a:ext cx="15208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25480" imgH="203040" progId="Equation.3">
                  <p:embed/>
                </p:oleObj>
              </mc:Choice>
              <mc:Fallback>
                <p:oleObj name="Equation" r:id="rId10" imgW="825480" imgH="2030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93937"/>
                        <a:ext cx="152082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90600" y="2944090"/>
            <a:ext cx="7086600" cy="1066800"/>
          </a:xfrm>
        </p:spPr>
        <p:txBody>
          <a:bodyPr>
            <a:noAutofit/>
          </a:bodyPr>
          <a:lstStyle/>
          <a:p>
            <a:r>
              <a:rPr lang="en-US" dirty="0"/>
              <a:t>Advanced Classifiers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11 – Machine Learning for IoT Data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5239-14EC-4BB4-8237-D60DBB7F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Support Vector Machines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45944-CEDF-4B1C-ACB0-6150CD55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E39B7-B26E-4900-8C37-48BDB8D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2631C-D742-44BB-9C49-22D837AF6B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b="1" dirty="0"/>
              <a:t>Support vector machines (SVMs)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SVMs are a family of separation methods for classification and regression.</a:t>
            </a:r>
          </a:p>
          <a:p>
            <a:pPr lvl="1"/>
            <a:r>
              <a:rPr lang="en-US" dirty="0"/>
              <a:t>SVMs are developed in the context of statistical learning theory.</a:t>
            </a:r>
          </a:p>
          <a:p>
            <a:pPr lvl="1"/>
            <a:r>
              <a:rPr lang="en-US" dirty="0"/>
              <a:t>Among the best supervised learning algorithm:</a:t>
            </a:r>
          </a:p>
          <a:p>
            <a:pPr lvl="2"/>
            <a:r>
              <a:rPr lang="en-US" dirty="0"/>
              <a:t>Most theoretically motivated.</a:t>
            </a:r>
          </a:p>
          <a:p>
            <a:pPr lvl="2"/>
            <a:r>
              <a:rPr lang="en-US" dirty="0"/>
              <a:t>Practically most effective classification algorithms in modern machine learning.</a:t>
            </a:r>
          </a:p>
          <a:p>
            <a:pPr lvl="1"/>
            <a:r>
              <a:rPr lang="en-US" dirty="0"/>
              <a:t>SVMs are initially designed to fit a linear boundary between the samples of a binary problem, ensuring the maximum robustness in terms of tolerance to isotropic uncertainty.</a:t>
            </a:r>
          </a:p>
        </p:txBody>
      </p:sp>
    </p:spTree>
    <p:extLst>
      <p:ext uri="{BB962C8B-B14F-4D97-AF65-F5344CB8AC3E}">
        <p14:creationId xmlns:p14="http://schemas.microsoft.com/office/powerpoint/2010/main" val="96188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C09A-F788-4D16-A59D-75CE8620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SVM? – A Video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F6635-345B-4D38-8148-74A5E7A1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EE2E0-DDF8-4187-964A-556566BA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Support Vector Machine (SVM) - Fun and Easy Machine Learning">
            <a:hlinkClick r:id="" action="ppaction://media"/>
            <a:extLst>
              <a:ext uri="{FF2B5EF4-FFF2-40B4-BE49-F238E27FC236}">
                <a16:creationId xmlns:a16="http://schemas.microsoft.com/office/drawing/2014/main" id="{51E4F903-EE9A-4661-AC5B-F2737E507BC4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97" y="1209964"/>
            <a:ext cx="9023339" cy="5075628"/>
          </a:xfrm>
        </p:spPr>
      </p:pic>
    </p:spTree>
    <p:extLst>
      <p:ext uri="{BB962C8B-B14F-4D97-AF65-F5344CB8AC3E}">
        <p14:creationId xmlns:p14="http://schemas.microsoft.com/office/powerpoint/2010/main" val="29105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5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SVM Work?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Given a set of labelled training examples for </a:t>
            </a:r>
            <a:r>
              <a:rPr lang="en-US" u="sng" dirty="0"/>
              <a:t>two categories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 SVM training algorithm builds a model that assigns new examples to one category or the other.</a:t>
            </a:r>
          </a:p>
          <a:p>
            <a:pPr lvl="1"/>
            <a:r>
              <a:rPr lang="en-US" dirty="0"/>
              <a:t>This makes SVM a non-probabilistic </a:t>
            </a:r>
            <a:r>
              <a:rPr lang="en-US" u="sng" dirty="0"/>
              <a:t>binary linear classifier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SVM model is a representation of the examples as points in space, mapped so that the examples of the separate categories are divided by a clear gap that is as wide as possible. </a:t>
            </a:r>
          </a:p>
          <a:p>
            <a:pPr lvl="1"/>
            <a:r>
              <a:rPr lang="en-US" dirty="0"/>
              <a:t>New examples are then mapped into that same space and predicted to belong to a category based on which side of the gap they fall.</a:t>
            </a:r>
          </a:p>
          <a:p>
            <a:pPr lvl="1"/>
            <a:r>
              <a:rPr lang="en-US" dirty="0"/>
              <a:t>The gist of SVM is to establish an </a:t>
            </a:r>
            <a:r>
              <a:rPr lang="en-US" u="sng" dirty="0"/>
              <a:t>optimal hyperplane for linearly separable patterns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88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SVM Work?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figure below depicts the SVM decision boundary and  the support vectors:</a:t>
            </a:r>
          </a:p>
          <a:p>
            <a:pPr lvl="1"/>
            <a:r>
              <a:rPr lang="en-US" dirty="0"/>
              <a:t>The boundary shown has the                                                the largest distance to the                                             closest point of both classes. </a:t>
            </a:r>
          </a:p>
          <a:p>
            <a:pPr lvl="1"/>
            <a:r>
              <a:rPr lang="en-US" dirty="0"/>
              <a:t>Any other separating                                                boundary will have a point of                                                 a class closer to it than this one.</a:t>
            </a:r>
          </a:p>
          <a:p>
            <a:pPr lvl="1"/>
            <a:r>
              <a:rPr lang="en-US" dirty="0"/>
              <a:t>The figure also shows the                                              closest points of the classes                                                 to the boundary. </a:t>
            </a:r>
          </a:p>
          <a:p>
            <a:pPr lvl="1"/>
            <a:r>
              <a:rPr lang="en-US" dirty="0"/>
              <a:t>These special points are called                                    </a:t>
            </a:r>
            <a:r>
              <a:rPr lang="en-US" b="1" dirty="0"/>
              <a:t>support vectors</a:t>
            </a:r>
            <a:r>
              <a:rPr lang="en-US" dirty="0"/>
              <a:t>. 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39" y="2057399"/>
            <a:ext cx="4082161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SVM Work?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fact, the boundary only depends on the </a:t>
            </a:r>
            <a:r>
              <a:rPr lang="en-US" u="sng" dirty="0"/>
              <a:t>support vectors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If we remove any other point from the dataset, the boundary remains intact. </a:t>
            </a:r>
          </a:p>
          <a:p>
            <a:pPr lvl="2"/>
            <a:r>
              <a:rPr lang="en-US" dirty="0"/>
              <a:t>But in general, if any of these support vectors is removed, the boundary will change.</a:t>
            </a:r>
          </a:p>
          <a:p>
            <a:r>
              <a:rPr lang="en-US" dirty="0"/>
              <a:t>In addition to performing </a:t>
            </a:r>
            <a:r>
              <a:rPr lang="en-US" u="sng" dirty="0"/>
              <a:t>linear classification</a:t>
            </a:r>
            <a:r>
              <a:rPr lang="en-US" dirty="0"/>
              <a:t>, SVMs can also perform </a:t>
            </a:r>
            <a:r>
              <a:rPr lang="en-US" u="sng" dirty="0"/>
              <a:t>non-linear classification</a:t>
            </a:r>
            <a:r>
              <a:rPr lang="en-US" dirty="0"/>
              <a:t> efficiently:</a:t>
            </a:r>
          </a:p>
          <a:p>
            <a:pPr lvl="1"/>
            <a:r>
              <a:rPr lang="en-US" dirty="0"/>
              <a:t>SVMs can be extended to patterns that are not linearly separable by transformations of original data to map into new space using </a:t>
            </a:r>
            <a:r>
              <a:rPr lang="en-US" b="1" dirty="0"/>
              <a:t>Kernel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approach is known as the </a:t>
            </a:r>
            <a:r>
              <a:rPr lang="en-US" u="sng" dirty="0"/>
              <a:t>kernel trick</a:t>
            </a:r>
            <a:r>
              <a:rPr lang="en-US" dirty="0"/>
              <a:t> – transforming data into another dimension that has a clear dividing margin between classes of data.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907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Support vectors</a:t>
            </a:r>
            <a:r>
              <a:rPr lang="en-US" dirty="0"/>
              <a:t> are the data points that lie closest to the decision surface (or hyperplane):</a:t>
            </a:r>
          </a:p>
          <a:p>
            <a:pPr lvl="1"/>
            <a:r>
              <a:rPr lang="en-US" dirty="0"/>
              <a:t>They are the data points that are the most difficult to classify.</a:t>
            </a:r>
          </a:p>
          <a:p>
            <a:pPr lvl="1"/>
            <a:r>
              <a:rPr lang="en-US" dirty="0"/>
              <a:t>They have direct bearing on the optimum location of the decision surface.</a:t>
            </a:r>
          </a:p>
          <a:p>
            <a:r>
              <a:rPr lang="en-US" dirty="0"/>
              <a:t>Which separating hyperplane should we use?</a:t>
            </a:r>
          </a:p>
          <a:p>
            <a:pPr lvl="1"/>
            <a:r>
              <a:rPr lang="en-US" dirty="0"/>
              <a:t>In general, there are many possible solutions.</a:t>
            </a:r>
          </a:p>
          <a:p>
            <a:pPr lvl="1"/>
            <a:r>
              <a:rPr lang="en-US" dirty="0"/>
              <a:t>SVM finds an </a:t>
            </a:r>
            <a:r>
              <a:rPr lang="en-US" u="sng" dirty="0"/>
              <a:t>optimal</a:t>
            </a:r>
            <a:r>
              <a:rPr lang="en-US" dirty="0"/>
              <a:t> solution.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855409" y="4074840"/>
            <a:ext cx="2136191" cy="2097360"/>
            <a:chOff x="5105400" y="3352800"/>
            <a:chExt cx="2738067" cy="26882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273"/>
            <a:stretch/>
          </p:blipFill>
          <p:spPr>
            <a:xfrm>
              <a:off x="5105400" y="3352800"/>
              <a:ext cx="2738067" cy="26120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705600" y="4686556"/>
              <a:ext cx="1137867" cy="1354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3667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91200" cy="5137150"/>
          </a:xfrm>
        </p:spPr>
        <p:txBody>
          <a:bodyPr>
            <a:normAutofit/>
          </a:bodyPr>
          <a:lstStyle/>
          <a:p>
            <a:r>
              <a:rPr lang="en-US" dirty="0"/>
              <a:t>SVMs maximize the margin around the separating hyperplane:</a:t>
            </a:r>
          </a:p>
          <a:p>
            <a:pPr lvl="1"/>
            <a:r>
              <a:rPr lang="en-US" dirty="0"/>
              <a:t>This is known as the “street”.</a:t>
            </a:r>
          </a:p>
          <a:p>
            <a:r>
              <a:rPr lang="en-US" dirty="0"/>
              <a:t>This is known as the </a:t>
            </a:r>
            <a:r>
              <a:rPr lang="en-US" b="1" dirty="0"/>
              <a:t>maximum-margin hyperplane</a:t>
            </a:r>
            <a:r>
              <a:rPr lang="en-US" dirty="0"/>
              <a:t>.</a:t>
            </a:r>
          </a:p>
          <a:p>
            <a:r>
              <a:rPr lang="en-US" dirty="0"/>
              <a:t>The decision function is fully specified by a (usually very small) subset of training samples, i.e., the support vectors.</a:t>
            </a:r>
          </a:p>
          <a:p>
            <a:r>
              <a:rPr lang="en-US" dirty="0"/>
              <a:t>This is essentially a quadratic programming problem that can be solved by standard methods.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6608" y="2608706"/>
            <a:ext cx="3191192" cy="37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2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How to perform prediction with probabilistic classification.</a:t>
            </a:r>
          </a:p>
          <a:p>
            <a:pPr lvl="1"/>
            <a:r>
              <a:rPr lang="en-US" dirty="0"/>
              <a:t>How to perform prediction with advanced classifiers.</a:t>
            </a:r>
          </a:p>
          <a:p>
            <a:pPr lvl="1"/>
            <a:r>
              <a:rPr lang="en-US" dirty="0"/>
              <a:t>How to perform segmentation with                          clustering.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8545"/>
            <a:ext cx="928255" cy="9282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E30FC-1F69-F61F-F3DA-F21C3517F33B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347B3A-35D2-0752-AF7F-5BAB4BE9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FD639F2-D02B-7B97-FD04-17175D11F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49D71E92-55AE-40D0-D844-65BEEC5E5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1A0A2A-83D5-BF65-F000-353F277F5749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8" name="AutoShape 13">
              <a:extLst>
                <a:ext uri="{FF2B5EF4-FFF2-40B4-BE49-F238E27FC236}">
                  <a16:creationId xmlns:a16="http://schemas.microsoft.com/office/drawing/2014/main" id="{077E6948-EEE6-72DF-192D-24D9F4F2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9B7BF6-C6F8-DFB5-8B06-3A9FB9BF1AA5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 Box 10">
              <a:extLst>
                <a:ext uri="{FF2B5EF4-FFF2-40B4-BE49-F238E27FC236}">
                  <a16:creationId xmlns:a16="http://schemas.microsoft.com/office/drawing/2014/main" id="{E7320F46-174A-CCCC-C7C6-DC724A927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DF869F34-2003-A034-8045-9E9982B6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3D75425A-0A36-BAF4-325F-F5FCE0BC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C6E4E5FC-4005-167F-42FA-44015AB24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44" name="Text Box 10">
              <a:extLst>
                <a:ext uri="{FF2B5EF4-FFF2-40B4-BE49-F238E27FC236}">
                  <a16:creationId xmlns:a16="http://schemas.microsoft.com/office/drawing/2014/main" id="{A3EB4738-80E3-1583-9140-112A15EF7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572070BA-BCA7-4555-7F7A-CDDECD66C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C90F86DA-D7DB-5ACE-9363-9D9C97CD0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AAD02A-4725-CE6A-FB18-D57306AB74C8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Separation by hyperplanes:</a:t>
                </a:r>
              </a:p>
              <a:p>
                <a:pPr lvl="1"/>
                <a:r>
                  <a:rPr lang="en-US" dirty="0"/>
                  <a:t>We will assume linear </a:t>
                </a:r>
                <a:r>
                  <a:rPr lang="en-US" dirty="0" err="1"/>
                  <a:t>separability</a:t>
                </a:r>
                <a:r>
                  <a:rPr lang="en-US" dirty="0"/>
                  <a:t> for now and will relax this assumption later.</a:t>
                </a:r>
              </a:p>
              <a:p>
                <a:pPr lvl="1"/>
                <a:r>
                  <a:rPr lang="en-US" dirty="0"/>
                  <a:t>In two dimensions, we can separate by a line.</a:t>
                </a:r>
              </a:p>
              <a:p>
                <a:pPr lvl="1"/>
                <a:r>
                  <a:rPr lang="en-US" dirty="0"/>
                  <a:t>In higher dimensions, we need hyperplanes.</a:t>
                </a:r>
              </a:p>
              <a:p>
                <a:r>
                  <a:rPr lang="en-US" dirty="0"/>
                  <a:t>General input/output for SVMs:</a:t>
                </a:r>
              </a:p>
              <a:p>
                <a:pPr lvl="1"/>
                <a:r>
                  <a:rPr lang="en-US" dirty="0"/>
                  <a:t>Similar to neural nets but there is one important addition.</a:t>
                </a:r>
              </a:p>
              <a:p>
                <a:pPr lvl="1"/>
                <a:r>
                  <a:rPr lang="en-US" dirty="0"/>
                  <a:t>Input:</a:t>
                </a:r>
              </a:p>
              <a:p>
                <a:pPr lvl="2"/>
                <a:r>
                  <a:rPr lang="en-US" dirty="0"/>
                  <a:t>Set of (input, output) training pair samples.</a:t>
                </a:r>
              </a:p>
              <a:p>
                <a:pPr lvl="2"/>
                <a:r>
                  <a:rPr lang="en-US" dirty="0"/>
                  <a:t>The input are the sample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output is the result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Typically, there can be lots of input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b="-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047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set 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one for each feature.</a:t>
                </a:r>
              </a:p>
              <a:p>
                <a:pPr lvl="2"/>
                <a:r>
                  <a:rPr lang="en-US" dirty="0"/>
                  <a:t>The linear combination of the weights predicts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Thus far, this is similar to neural nets.</a:t>
                </a:r>
              </a:p>
              <a:p>
                <a:pPr lvl="1"/>
                <a:r>
                  <a:rPr lang="en-US" dirty="0"/>
                  <a:t>Important difference:</a:t>
                </a:r>
              </a:p>
              <a:p>
                <a:pPr lvl="2"/>
                <a:r>
                  <a:rPr lang="en-US" dirty="0"/>
                  <a:t>We use the optimization of maximizing the margin (“street width”) to reduce the number of weights that are nonzero to just a few that correspond to the important features that ‘matter’ in deciding the separating line (hyperplane).</a:t>
                </a:r>
              </a:p>
              <a:p>
                <a:pPr lvl="2"/>
                <a:r>
                  <a:rPr lang="en-US" dirty="0"/>
                  <a:t>These nonzero weights correspond to the support vectors (because they ‘support’ the separating hyperplane).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988" r="-10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019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Two-dimensional case: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for the red points.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for the green points.</a:t>
                </a:r>
              </a:p>
              <a:p>
                <a:pPr lvl="1"/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98043" y="3386180"/>
            <a:ext cx="4547914" cy="2770780"/>
            <a:chOff x="2386285" y="3143610"/>
            <a:chExt cx="4547914" cy="27707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0598"/>
            <a:stretch/>
          </p:blipFill>
          <p:spPr>
            <a:xfrm>
              <a:off x="2386285" y="3143610"/>
              <a:ext cx="4371429" cy="25713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9926" y="5410199"/>
              <a:ext cx="1974273" cy="504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161692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Which hyperplane to choose?</a:t>
                </a:r>
              </a:p>
              <a:p>
                <a:pPr lvl="1"/>
                <a:r>
                  <a:rPr lang="en-US" dirty="0"/>
                  <a:t>There are lots of possible solutions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Some methods find a separating hyperplane, but not the optimal one (e.g., neural net).</a:t>
                </a:r>
              </a:p>
              <a:p>
                <a:pPr lvl="1"/>
                <a:r>
                  <a:rPr lang="en-US" dirty="0"/>
                  <a:t>But the important question is which points should influence optimality?</a:t>
                </a:r>
              </a:p>
              <a:p>
                <a:pPr lvl="2"/>
                <a:r>
                  <a:rPr lang="en-US" dirty="0"/>
                  <a:t>All points?</a:t>
                </a:r>
              </a:p>
              <a:p>
                <a:pPr lvl="3"/>
                <a:r>
                  <a:rPr lang="en-US" dirty="0"/>
                  <a:t>Linear regression</a:t>
                </a:r>
              </a:p>
              <a:p>
                <a:pPr lvl="3"/>
                <a:r>
                  <a:rPr lang="en-US" dirty="0"/>
                  <a:t>Neural nets</a:t>
                </a:r>
              </a:p>
              <a:p>
                <a:pPr lvl="2"/>
                <a:r>
                  <a:rPr lang="en-US" dirty="0"/>
                  <a:t>Or only “difficult points” close to decision                           boundary?</a:t>
                </a:r>
              </a:p>
              <a:p>
                <a:pPr lvl="3"/>
                <a:r>
                  <a:rPr lang="en-US" dirty="0"/>
                  <a:t>Support vector machines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14" y="3591267"/>
            <a:ext cx="3114286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49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9BDF-8D70-5398-20E7-18AA24B0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SVM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6DFB8-830B-E1F1-AECA-D63A92A2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47D6-5DBE-2CC8-1DF1-284A51C3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5D226-13A6-DF99-59B1-4AFE1AC97C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improve the model accuracy, there are several parameters that need to be tuned. </a:t>
            </a:r>
          </a:p>
          <a:p>
            <a:r>
              <a:rPr lang="en-US" dirty="0"/>
              <a:t>The three major parameters include:</a:t>
            </a:r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13D6A00-56C8-330C-B2D1-26F0A6C1A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64378"/>
              </p:ext>
            </p:extLst>
          </p:nvPr>
        </p:nvGraphicFramePr>
        <p:xfrm>
          <a:off x="190500" y="2597150"/>
          <a:ext cx="8763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820750023"/>
                    </a:ext>
                  </a:extLst>
                </a:gridCol>
                <a:gridCol w="7086599">
                  <a:extLst>
                    <a:ext uri="{9D8B030D-6E8A-4147-A177-3AD203B41FA5}">
                      <a16:colId xmlns:a16="http://schemas.microsoft.com/office/drawing/2014/main" val="2842600484"/>
                    </a:ext>
                  </a:extLst>
                </a:gridCol>
              </a:tblGrid>
              <a:tr h="242637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648"/>
                  </a:ext>
                </a:extLst>
              </a:tr>
              <a:tr h="418798"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dirty="0"/>
                        <a:t>Kernel takes low dimensional input space and transform it into a higher-dimensional space. It is mostly useful in non-linear separation problem.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525410"/>
                  </a:ext>
                </a:extLst>
              </a:tr>
              <a:tr h="123645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Regularisation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dirty="0"/>
                        <a:t>C is the penalty parameter, which represents misclassification or error term. C tells the SVM </a:t>
                      </a:r>
                      <a:r>
                        <a:rPr lang="en-US" dirty="0" err="1"/>
                        <a:t>optimisation</a:t>
                      </a:r>
                      <a:r>
                        <a:rPr lang="en-US" dirty="0"/>
                        <a:t> how much error is bearable. Control the trade-off between decision boundary and misclassification term.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dirty="0"/>
                        <a:t>When C is </a:t>
                      </a:r>
                      <a:r>
                        <a:rPr lang="en-US" u="sng" dirty="0"/>
                        <a:t>high</a:t>
                      </a:r>
                      <a:r>
                        <a:rPr lang="en-US" dirty="0"/>
                        <a:t>, it will classify all the data points correctly but there is a chance to overfit; </a:t>
                      </a:r>
                      <a:r>
                        <a:rPr lang="en-US" u="sng" dirty="0"/>
                        <a:t>smaller</a:t>
                      </a:r>
                      <a:r>
                        <a:rPr lang="en-US" dirty="0"/>
                        <a:t> C gives larger margin and more misclassification.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45596"/>
                  </a:ext>
                </a:extLst>
              </a:tr>
              <a:tr h="697996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dirty="0"/>
                        <a:t>Defines how far influences the calculation of plausible line of separation.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dirty="0"/>
                        <a:t>When gamma is </a:t>
                      </a:r>
                      <a:r>
                        <a:rPr lang="en-US" u="sng" dirty="0"/>
                        <a:t>higher</a:t>
                      </a:r>
                      <a:r>
                        <a:rPr lang="en-US" dirty="0"/>
                        <a:t>, nearby points will have high influence; </a:t>
                      </a:r>
                      <a:r>
                        <a:rPr lang="en-US" u="sng" dirty="0"/>
                        <a:t>low</a:t>
                      </a:r>
                      <a:r>
                        <a:rPr lang="en-US" dirty="0"/>
                        <a:t> gamma means far away points also be considered to get the decision boundary.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0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9BDF-8D70-5398-20E7-18AA24B0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SVM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6DFB8-830B-E1F1-AECA-D63A92A2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47D6-5DBE-2CC8-1DF1-284A51C3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8DC3F7-760E-2866-43B5-8B6F83C97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t="1665" r="1737" b="5845"/>
          <a:stretch/>
        </p:blipFill>
        <p:spPr bwMode="auto">
          <a:xfrm>
            <a:off x="76200" y="1950532"/>
            <a:ext cx="8991600" cy="30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53F7D-8C0B-6142-4AEA-3386D5A4DADC}"/>
              </a:ext>
            </a:extLst>
          </p:cNvPr>
          <p:cNvSpPr txBox="1"/>
          <p:nvPr/>
        </p:nvSpPr>
        <p:spPr>
          <a:xfrm>
            <a:off x="3881232" y="532040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/>
              <a:t>C (Regularisation)</a:t>
            </a:r>
          </a:p>
        </p:txBody>
      </p:sp>
    </p:spTree>
    <p:extLst>
      <p:ext uri="{BB962C8B-B14F-4D97-AF65-F5344CB8AC3E}">
        <p14:creationId xmlns:p14="http://schemas.microsoft.com/office/powerpoint/2010/main" val="2593985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9BDF-8D70-5398-20E7-18AA24B0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SVM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6DFB8-830B-E1F1-AECA-D63A92A2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47D6-5DBE-2CC8-1DF1-284A51C3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53F7D-8C0B-6142-4AEA-3386D5A4DADC}"/>
              </a:ext>
            </a:extLst>
          </p:cNvPr>
          <p:cNvSpPr txBox="1"/>
          <p:nvPr/>
        </p:nvSpPr>
        <p:spPr>
          <a:xfrm>
            <a:off x="4042848" y="59436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/>
              <a:t>Gamma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707D15-5578-587E-A04C-898BF7656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" r="800"/>
          <a:stretch/>
        </p:blipFill>
        <p:spPr bwMode="auto">
          <a:xfrm>
            <a:off x="266699" y="1246465"/>
            <a:ext cx="8610600" cy="46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3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369C-4A2D-3686-BDB3-0D8FDCE3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for SVM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FEEC9-9CA8-FBC5-1D32-69C44546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FCAC6-A0DD-999D-D9C4-158E64E1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3006E-1AA3-4079-3CB7-3D1392C3A9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Hyperparameters are parameters that are not directly learnt within estimators:</a:t>
            </a:r>
          </a:p>
          <a:p>
            <a:pPr lvl="1"/>
            <a:r>
              <a:rPr lang="en-US" dirty="0"/>
              <a:t>They are passed as arguments to the algorithm. </a:t>
            </a:r>
          </a:p>
          <a:p>
            <a:pPr lvl="1"/>
            <a:r>
              <a:rPr lang="en-US" dirty="0"/>
              <a:t>Grid search is commonly used as an approach to hyperparameter tuning that will methodically build and evaluate a model for each combination of algorithm parameters specified in a grid.</a:t>
            </a:r>
          </a:p>
        </p:txBody>
      </p:sp>
    </p:spTree>
    <p:extLst>
      <p:ext uri="{BB962C8B-B14F-4D97-AF65-F5344CB8AC3E}">
        <p14:creationId xmlns:p14="http://schemas.microsoft.com/office/powerpoint/2010/main" val="335185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Let’s Revisit the Iris Flower Dataset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will classify the three different species of iris with SVM:</a:t>
            </a:r>
          </a:p>
          <a:p>
            <a:pPr lvl="1"/>
            <a:r>
              <a:rPr lang="en-US" dirty="0"/>
              <a:t>Without hyperparameter tuning – Sample code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With hyperparameter tuning – Sample code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src03</a:t>
            </a:r>
            <a:r>
              <a:rPr lang="en-US" dirty="0"/>
              <a:t>.</a:t>
            </a:r>
          </a:p>
          <a:p>
            <a:r>
              <a:rPr lang="en-US" dirty="0"/>
              <a:t>Can you observe any difference in the results?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7114" t="24997" r="29500" b="18746"/>
          <a:stretch/>
        </p:blipFill>
        <p:spPr>
          <a:xfrm>
            <a:off x="6248400" y="3585644"/>
            <a:ext cx="2819400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6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CC4D-D57D-C8ED-FCC6-1FC8973D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E9EF3-3D42-F7B1-3177-992CF872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A6151-BA40-56D9-A616-52031886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608BC-1298-F8E5-19B4-172813ED52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forest</a:t>
            </a:r>
            <a:r>
              <a:rPr lang="en-US" dirty="0"/>
              <a:t> is a popular and versatile machine learning method for classification and regression.</a:t>
            </a:r>
          </a:p>
          <a:p>
            <a:r>
              <a:rPr lang="en-US" b="1" dirty="0"/>
              <a:t>Ensemble Learning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Random forest aggregates the predictions of multiple decision trees to improve accuracy and reduce overfitting.</a:t>
            </a:r>
          </a:p>
          <a:p>
            <a:r>
              <a:rPr lang="en-US" b="1" dirty="0"/>
              <a:t>Bagging (Bootstrap Aggregating)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Each decision tree is trained on a random subset of the training data (with replacement).</a:t>
            </a:r>
          </a:p>
          <a:p>
            <a:pPr lvl="1"/>
            <a:r>
              <a:rPr lang="en-US" dirty="0"/>
              <a:t>This approach ensures diversity                                     among the trees.</a:t>
            </a:r>
          </a:p>
        </p:txBody>
      </p:sp>
      <p:pic>
        <p:nvPicPr>
          <p:cNvPr id="2050" name="Picture 2" descr="Random Forest vs Decision Tree | Which Is Right for You?">
            <a:extLst>
              <a:ext uri="{FF2B5EF4-FFF2-40B4-BE49-F238E27FC236}">
                <a16:creationId xmlns:a16="http://schemas.microsoft.com/office/drawing/2014/main" id="{5D060E7C-0595-1403-60E9-A9918A9D2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/>
          <a:stretch/>
        </p:blipFill>
        <p:spPr bwMode="auto">
          <a:xfrm>
            <a:off x="5362575" y="4495800"/>
            <a:ext cx="3629025" cy="174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4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Required readings:</a:t>
            </a:r>
          </a:p>
          <a:p>
            <a:pPr lvl="1"/>
            <a:r>
              <a:rPr lang="en-US" dirty="0"/>
              <a:t>None.</a:t>
            </a:r>
          </a:p>
          <a:p>
            <a:r>
              <a:rPr lang="en-US" dirty="0"/>
              <a:t>Suggested readings:</a:t>
            </a:r>
          </a:p>
          <a:p>
            <a:pPr lvl="1"/>
            <a:r>
              <a:rPr lang="en-SG" dirty="0"/>
              <a:t>None.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t="10241" r="16181" b="13559"/>
          <a:stretch/>
        </p:blipFill>
        <p:spPr>
          <a:xfrm>
            <a:off x="8163791" y="76198"/>
            <a:ext cx="904010" cy="1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D40C-B797-F175-3D0D-A9ABF45D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0276-3E22-5350-6154-8D0BBAE6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E0A80-1FC5-BF64-BD3C-96D40064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838C3-77D0-8842-A796-7975D0E0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57C9B9-3885-C358-0C66-877766C6A2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Feature Selection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At each split in a tree, a random subset of features is considered to determine the best split. </a:t>
            </a:r>
          </a:p>
          <a:p>
            <a:pPr lvl="1"/>
            <a:r>
              <a:rPr lang="en-US" dirty="0"/>
              <a:t>This approach helps reduce correlation between trees and further improves the ensemble’s performance.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B3A1B-EF1E-B7A9-7BA5-06D945923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3702" r="11321" b="10742"/>
          <a:stretch/>
        </p:blipFill>
        <p:spPr bwMode="auto">
          <a:xfrm>
            <a:off x="2092878" y="3253105"/>
            <a:ext cx="4958244" cy="298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16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0E3C-B09E-FD16-5907-73FA2D21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Random Forest Work?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2D23D-D208-8565-981F-03F599D1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207B6-4AE0-53F2-A84F-D569D70E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B7DEDA-45C9-F16B-414D-B0B3A61FA4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Create Bootstrapped Datasets:</a:t>
            </a:r>
          </a:p>
          <a:p>
            <a:pPr lvl="1"/>
            <a:r>
              <a:rPr lang="en-US" dirty="0"/>
              <a:t>Randomly sample the training data with replacement to create multiple subsets (bootstrapped datasets).</a:t>
            </a:r>
          </a:p>
          <a:p>
            <a:r>
              <a:rPr lang="en-US" dirty="0"/>
              <a:t>Build Decision Trees:</a:t>
            </a:r>
          </a:p>
          <a:p>
            <a:pPr lvl="1"/>
            <a:r>
              <a:rPr lang="en-US" dirty="0"/>
              <a:t>For each subset, construct a decision tree.</a:t>
            </a:r>
          </a:p>
          <a:p>
            <a:pPr lvl="1"/>
            <a:r>
              <a:rPr lang="en-US" dirty="0"/>
              <a:t>At each node in the tree, randomly select a subset of features and choose the best split among them.</a:t>
            </a:r>
          </a:p>
          <a:p>
            <a:pPr lvl="1"/>
            <a:r>
              <a:rPr lang="en-US" dirty="0"/>
              <a:t>Allow the trees to grow to their full depth (often without pruning).</a:t>
            </a:r>
          </a:p>
          <a:p>
            <a:r>
              <a:rPr lang="en-US" dirty="0"/>
              <a:t>Make Predictions:</a:t>
            </a:r>
          </a:p>
          <a:p>
            <a:pPr lvl="1"/>
            <a:r>
              <a:rPr lang="en-US" dirty="0"/>
              <a:t>For </a:t>
            </a:r>
            <a:r>
              <a:rPr lang="en-US" u="sng" dirty="0"/>
              <a:t>classification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Each tree votes for a class, and the final prediction is the majority vote.</a:t>
            </a:r>
          </a:p>
        </p:txBody>
      </p:sp>
    </p:spTree>
    <p:extLst>
      <p:ext uri="{BB962C8B-B14F-4D97-AF65-F5344CB8AC3E}">
        <p14:creationId xmlns:p14="http://schemas.microsoft.com/office/powerpoint/2010/main" val="53043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AFFF0-E22E-0E86-7A06-3631F48B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FCE5-1AB5-4673-AB64-B1F2CF3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Random Forest Work?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FD938-90C4-7F67-AF82-C90DD736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86FEA-C388-701A-FAED-32AF22B0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3E5652-1C4F-D190-7C4D-F8844A8E470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For </a:t>
            </a:r>
            <a:r>
              <a:rPr lang="en-US" u="sng" dirty="0"/>
              <a:t>regression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 final prediction is the average of all tree predictions.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7838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36F-1B1E-0254-F02A-D66837C5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Advantages and Disadvantages of Random Forest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83D87-BED7-C1D7-7A1E-6D19CB1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9A07-C5BB-7C86-B94C-5FA1C96D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0F3AA9-040D-9F88-67C2-36D5FCF2AE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Improved Accuracy – Combining predictions reduces the risk of overfitting and increases generalization.</a:t>
            </a:r>
          </a:p>
          <a:p>
            <a:pPr lvl="1"/>
            <a:r>
              <a:rPr lang="en-US" dirty="0"/>
              <a:t>Robust to Noise – The algorithm is less sensitive to outliers and noisy data.</a:t>
            </a:r>
          </a:p>
          <a:p>
            <a:pPr lvl="1"/>
            <a:r>
              <a:rPr lang="en-US" dirty="0"/>
              <a:t>Handles High-Dimensional Data – It can effectively handle datasets with many features.</a:t>
            </a:r>
          </a:p>
          <a:p>
            <a:r>
              <a:rPr lang="en-SG" b="1" dirty="0"/>
              <a:t>Disadvantages</a:t>
            </a:r>
            <a:r>
              <a:rPr lang="en-SG" dirty="0"/>
              <a:t>:</a:t>
            </a:r>
          </a:p>
          <a:p>
            <a:pPr lvl="1"/>
            <a:r>
              <a:rPr lang="en-US" dirty="0"/>
              <a:t>Complexity – Random forests are more computationally intensive than single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20334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06EF-B35B-CB77-C7F8-C5445358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23C7-75C1-18BF-E2E7-494DFEF6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Advantages and Disadvantages of Random Forest (cont.)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A09AA-E70D-8AFE-8517-B67EB652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E220-5ADF-5D0B-BD3F-A32024D7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5F7EC6-5420-9C2F-C091-1023C9414B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Interpretability – While decision trees are easy to interpret, random forests lose this simplicity due to the aggregation of multiple trees.</a:t>
            </a:r>
          </a:p>
          <a:p>
            <a:pPr lvl="1"/>
            <a:r>
              <a:rPr lang="en-US" dirty="0"/>
              <a:t>Overfitting – Although less prone to overfitting, random forests can still overfit with too many trees or insufficient diversity among them.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2521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4D7C-914F-9837-6D17-DE14FC125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6630-95E4-B565-A212-6F8043B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Let’s Revisit the Iris Flower Dataset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B7D1D-4DBA-5EEC-A5CD-33860BEB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492C-B8EE-8263-F958-52A26838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08B1CB-CD68-B8F2-00B7-7015F538AE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will classify the three different species of iris with Random Forest Classifier:</a:t>
            </a:r>
          </a:p>
          <a:p>
            <a:pPr lvl="1"/>
            <a:r>
              <a:rPr lang="en-US" dirty="0"/>
              <a:t>Use 100 trees.</a:t>
            </a:r>
          </a:p>
          <a:p>
            <a:pPr lvl="1"/>
            <a:r>
              <a:rPr lang="en-US" dirty="0"/>
              <a:t>Sample code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src04</a:t>
            </a:r>
            <a:r>
              <a:rPr lang="en-US" dirty="0"/>
              <a:t>.</a:t>
            </a:r>
          </a:p>
          <a:p>
            <a:r>
              <a:rPr lang="en-US" dirty="0"/>
              <a:t>Does the classification of the Iris flower dataset benefit from the use of Random Forest?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39A31-85ED-B62B-386F-76B9A1B54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4" t="24997" r="29500" b="18746"/>
          <a:stretch/>
        </p:blipFill>
        <p:spPr>
          <a:xfrm>
            <a:off x="6248400" y="3585644"/>
            <a:ext cx="2819400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76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90600" y="2944090"/>
            <a:ext cx="7086600" cy="1066800"/>
          </a:xfrm>
        </p:spPr>
        <p:txBody>
          <a:bodyPr>
            <a:noAutofit/>
          </a:bodyPr>
          <a:lstStyle/>
          <a:p>
            <a:r>
              <a:rPr lang="en-US" dirty="0"/>
              <a:t>Segmentation with Clustering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11 – Machine Learning for IoT Data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7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Clusters</a:t>
            </a:r>
            <a:r>
              <a:rPr lang="en-US" dirty="0"/>
              <a:t> are homogeneous groups of observations.</a:t>
            </a:r>
          </a:p>
          <a:p>
            <a:r>
              <a:rPr lang="en-US" dirty="0"/>
              <a:t>To measure similarity between pairs of observations, a distance metric must be defined.</a:t>
            </a:r>
          </a:p>
          <a:p>
            <a:r>
              <a:rPr lang="en-US" b="1" dirty="0"/>
              <a:t>Clustering</a:t>
            </a:r>
            <a:r>
              <a:rPr lang="en-US" dirty="0"/>
              <a:t> is an </a:t>
            </a:r>
            <a:r>
              <a:rPr lang="en-US" u="sng" dirty="0"/>
              <a:t>unsupervised learning process</a:t>
            </a:r>
            <a:r>
              <a:rPr lang="en-US" dirty="0"/>
              <a:t>.</a:t>
            </a:r>
          </a:p>
          <a:p>
            <a:r>
              <a:rPr lang="en-US" dirty="0"/>
              <a:t>Focus of our discussions will be on:</a:t>
            </a:r>
          </a:p>
          <a:p>
            <a:pPr lvl="1"/>
            <a:r>
              <a:rPr lang="en-US" dirty="0"/>
              <a:t>Features of clustering models.</a:t>
            </a:r>
          </a:p>
          <a:p>
            <a:pPr lvl="1"/>
            <a:r>
              <a:rPr lang="en-US" dirty="0"/>
              <a:t>A partition method: </a:t>
            </a:r>
            <a:r>
              <a:rPr lang="en-US" b="1" i="1" dirty="0"/>
              <a:t>K</a:t>
            </a:r>
            <a:r>
              <a:rPr lang="en-US" b="1" dirty="0"/>
              <a:t>-means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Quality indicators for clustering methods.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0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/>
              <a:t>Aim</a:t>
            </a:r>
            <a:r>
              <a:rPr lang="en-US" dirty="0"/>
              <a:t> – To subdivide the records of a dataset into homogeneous groups of observations called clusters.</a:t>
            </a:r>
          </a:p>
          <a:p>
            <a:r>
              <a:rPr lang="en-US" dirty="0"/>
              <a:t>Observations in a cluster are similar to one another and are dissimilar from observations in other clusters.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Purpose of clustering: </a:t>
            </a:r>
          </a:p>
          <a:p>
            <a:pPr lvl="1"/>
            <a:r>
              <a:rPr lang="en-US" dirty="0"/>
              <a:t>As a tool which could </a:t>
            </a:r>
            <a:r>
              <a:rPr lang="en-US" u="sng" dirty="0"/>
              <a:t>provide meaningful interpretation</a:t>
            </a:r>
            <a:r>
              <a:rPr lang="en-US" dirty="0"/>
              <a:t> of the phenomenon of interest:</a:t>
            </a:r>
          </a:p>
          <a:p>
            <a:pPr lvl="2"/>
            <a:r>
              <a:rPr lang="en-US" dirty="0"/>
              <a:t>Example – Grouping consumers based on their purchase behavior may reveal the existence of a market niche.</a:t>
            </a:r>
          </a:p>
        </p:txBody>
      </p:sp>
      <p:pic>
        <p:nvPicPr>
          <p:cNvPr id="7" name="Picture 2" descr="http://www.mathworks.com/matlabcentral/fileexchange/screenshots/6432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5428" r="8394" b="5732"/>
          <a:stretch/>
        </p:blipFill>
        <p:spPr bwMode="auto">
          <a:xfrm>
            <a:off x="6387861" y="2971800"/>
            <a:ext cx="2146539" cy="175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2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As a </a:t>
            </a:r>
            <a:r>
              <a:rPr lang="en-US" u="sng" dirty="0"/>
              <a:t>preliminary phase of a data mining project</a:t>
            </a:r>
            <a:r>
              <a:rPr lang="en-US" dirty="0"/>
              <a:t> that will be followed by other methodologies within each cluster:</a:t>
            </a:r>
          </a:p>
          <a:p>
            <a:pPr lvl="2"/>
            <a:r>
              <a:rPr lang="en-US" dirty="0"/>
              <a:t>Example:</a:t>
            </a:r>
          </a:p>
          <a:p>
            <a:pPr lvl="3"/>
            <a:r>
              <a:rPr lang="en-US" dirty="0"/>
              <a:t>Clustering is done before classification.</a:t>
            </a:r>
          </a:p>
          <a:p>
            <a:pPr lvl="3"/>
            <a:r>
              <a:rPr lang="en-US" dirty="0"/>
              <a:t>In retention analysis, distinct classification models may be developed for various clusters to improve the accuracy in spotting customers with high probability of churning.</a:t>
            </a:r>
          </a:p>
          <a:p>
            <a:pPr lvl="1"/>
            <a:r>
              <a:rPr lang="en-US" dirty="0"/>
              <a:t>As a way to highlight </a:t>
            </a:r>
            <a:r>
              <a:rPr lang="en-US" u="sng" dirty="0"/>
              <a:t>outliers</a:t>
            </a:r>
            <a:r>
              <a:rPr lang="en-US" dirty="0"/>
              <a:t> and identify an observation that might represent its own cluster.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713587-E0D1-1F1D-8216-8F814CBD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6" y="1926867"/>
            <a:ext cx="7725287" cy="43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Roadmap for IS4151/IS5451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2134534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457200" y="1106269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Microcontroller</a:t>
            </a:r>
          </a:p>
          <a:p>
            <a:r>
              <a:rPr lang="en-US" dirty="0"/>
              <a:t>Android Wear</a:t>
            </a:r>
            <a:endParaRPr lang="en-SG" dirty="0"/>
          </a:p>
        </p:txBody>
      </p:sp>
      <p:sp>
        <p:nvSpPr>
          <p:cNvPr id="9" name="Right Brace 8"/>
          <p:cNvSpPr/>
          <p:nvPr/>
        </p:nvSpPr>
        <p:spPr>
          <a:xfrm rot="16200000">
            <a:off x="4649135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3505200" y="1106269"/>
            <a:ext cx="237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Computer</a:t>
            </a:r>
          </a:p>
          <a:p>
            <a:r>
              <a:rPr lang="en-US" dirty="0"/>
              <a:t>Android App</a:t>
            </a:r>
            <a:endParaRPr lang="en-SG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6496986" y="229981"/>
            <a:ext cx="264829" cy="274320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5900220" y="111587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IoT</a:t>
            </a:r>
            <a:r>
              <a:rPr lang="en-SG" dirty="0"/>
              <a:t> Backend Integration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63CBC7-2759-484A-ADC5-C14A044779D9}"/>
              </a:ext>
            </a:extLst>
          </p:cNvPr>
          <p:cNvCxnSpPr>
            <a:cxnSpLocks/>
          </p:cNvCxnSpPr>
          <p:nvPr/>
        </p:nvCxnSpPr>
        <p:spPr>
          <a:xfrm>
            <a:off x="457200" y="1447723"/>
            <a:ext cx="28819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40C9-D549-4148-9020-0B1673C94C98}"/>
              </a:ext>
            </a:extLst>
          </p:cNvPr>
          <p:cNvCxnSpPr>
            <a:cxnSpLocks/>
          </p:cNvCxnSpPr>
          <p:nvPr/>
        </p:nvCxnSpPr>
        <p:spPr>
          <a:xfrm>
            <a:off x="3518857" y="1447800"/>
            <a:ext cx="228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 flipV="1">
            <a:off x="7125764" y="4318057"/>
            <a:ext cx="228600" cy="1586347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6716483" y="518870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>
                <a:solidFill>
                  <a:srgbClr val="FF0000"/>
                </a:solidFill>
              </a:rPr>
              <a:t>AI &amp; ML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4">
            <a:extLst>
              <a:ext uri="{FF2B5EF4-FFF2-40B4-BE49-F238E27FC236}">
                <a16:creationId xmlns:a16="http://schemas.microsoft.com/office/drawing/2014/main" id="{60BC7A2A-2F87-49B3-84E5-D0F35CB7584B}"/>
              </a:ext>
            </a:extLst>
          </p:cNvPr>
          <p:cNvSpPr/>
          <p:nvPr/>
        </p:nvSpPr>
        <p:spPr>
          <a:xfrm rot="12985545">
            <a:off x="7586376" y="5501163"/>
            <a:ext cx="71801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10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Clustering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logic used for deriving the clusters.</a:t>
            </a:r>
          </a:p>
          <a:p>
            <a:r>
              <a:rPr lang="en-US" b="1" dirty="0"/>
              <a:t>Partition methods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Develop a subdivision of the given dataset into a </a:t>
            </a:r>
            <a:r>
              <a:rPr lang="en-US" u="sng" dirty="0"/>
              <a:t>predetermined number </a:t>
            </a:r>
            <a:r>
              <a:rPr lang="en-US" i="1" u="sng" dirty="0"/>
              <a:t>K</a:t>
            </a:r>
            <a:r>
              <a:rPr lang="en-US" u="sng" dirty="0"/>
              <a:t> of non-empty subsets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are usually applied to small or medium sized data sets.</a:t>
            </a:r>
          </a:p>
          <a:p>
            <a:r>
              <a:rPr lang="en-US" b="1" dirty="0"/>
              <a:t>Hierarchical methods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Carry out multiple subdivisions into subsets.</a:t>
            </a:r>
          </a:p>
          <a:p>
            <a:pPr lvl="1"/>
            <a:r>
              <a:rPr lang="en-US" dirty="0"/>
              <a:t>Based on a tree structure and characterized by different </a:t>
            </a:r>
            <a:r>
              <a:rPr lang="en-US" u="sng" dirty="0"/>
              <a:t>homogeneity thresholds within each cluster</a:t>
            </a:r>
            <a:r>
              <a:rPr lang="en-US" dirty="0"/>
              <a:t> and </a:t>
            </a:r>
            <a:r>
              <a:rPr lang="en-US" u="sng" dirty="0"/>
              <a:t>inhomogeneity threshold between distinct clusters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 predetermined number of clusters is required.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86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Measures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models are typically based on a </a:t>
            </a:r>
            <a:r>
              <a:rPr lang="en-US" u="sng" dirty="0"/>
              <a:t>measure of similarity between observations</a:t>
            </a:r>
            <a:r>
              <a:rPr lang="en-US" dirty="0"/>
              <a:t>.</a:t>
            </a:r>
          </a:p>
          <a:p>
            <a:r>
              <a:rPr lang="en-US" dirty="0"/>
              <a:t>The measure can typically be obtained by defining an appropriate </a:t>
            </a:r>
            <a:r>
              <a:rPr lang="en-US" u="sng" dirty="0"/>
              <a:t>notion of distance between each pair of observations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Shorter distance between a pair of observations indicates greater similarity.</a:t>
            </a:r>
          </a:p>
          <a:p>
            <a:r>
              <a:rPr lang="en-US" dirty="0"/>
              <a:t>There are many popular metrics depending on the type of variables being analyzed.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959E5-53E3-786C-8490-32DD17AFB02A}"/>
              </a:ext>
            </a:extLst>
          </p:cNvPr>
          <p:cNvGrpSpPr/>
          <p:nvPr/>
        </p:nvGrpSpPr>
        <p:grpSpPr>
          <a:xfrm>
            <a:off x="5029200" y="4724400"/>
            <a:ext cx="3914399" cy="1622619"/>
            <a:chOff x="5029200" y="4724400"/>
            <a:chExt cx="3914399" cy="162261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ADB9957-3EA0-5955-8B1E-12AFCC5E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" t="6863" r="5001" b="4902"/>
            <a:stretch/>
          </p:blipFill>
          <p:spPr bwMode="auto">
            <a:xfrm>
              <a:off x="5029200" y="4724400"/>
              <a:ext cx="3914399" cy="1586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A2FBD5-EB63-87C3-8CFB-ACC3785A691D}"/>
                </a:ext>
              </a:extLst>
            </p:cNvPr>
            <p:cNvSpPr/>
            <p:nvPr/>
          </p:nvSpPr>
          <p:spPr>
            <a:xfrm>
              <a:off x="7696200" y="6226688"/>
              <a:ext cx="799385" cy="120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77615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Measures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937760"/>
          </a:xfrm>
        </p:spPr>
        <p:txBody>
          <a:bodyPr/>
          <a:lstStyle/>
          <a:p>
            <a:r>
              <a:rPr lang="en-US" dirty="0"/>
              <a:t>Given a dataset     having      observations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each described by </a:t>
            </a:r>
            <a:r>
              <a:rPr lang="en-US" i="1" dirty="0"/>
              <a:t>n</a:t>
            </a:r>
            <a:r>
              <a:rPr lang="en-US" dirty="0"/>
              <a:t>-dimensional variables, we compute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the </a:t>
            </a:r>
            <a:r>
              <a:rPr lang="en-US" b="1" dirty="0"/>
              <a:t>distance</a:t>
            </a:r>
            <a:r>
              <a:rPr lang="en-US" dirty="0"/>
              <a:t> matrix    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where      is the distance between observations     and     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                                      for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is a symmetric         matrix with zero diagonal.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971800" y="1295400"/>
          <a:ext cx="304800" cy="36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71800" y="1295400"/>
                        <a:ext cx="304800" cy="36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267200" y="1354015"/>
          <a:ext cx="381000" cy="32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4880" imgH="139680" progId="Equation.3">
                  <p:embed/>
                </p:oleObj>
              </mc:Choice>
              <mc:Fallback>
                <p:oleObj name="Equation" r:id="rId4" imgW="164880" imgH="1396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7200" y="1354015"/>
                        <a:ext cx="381000" cy="322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477000" y="1219200"/>
          <a:ext cx="2197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228600" progId="Equation.3">
                  <p:embed/>
                </p:oleObj>
              </mc:Choice>
              <mc:Fallback>
                <p:oleObj name="Equation" r:id="rId6" imgW="95220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219200"/>
                        <a:ext cx="21971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657600" y="2057400"/>
          <a:ext cx="3810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880" imgH="164880" progId="Equation.3">
                  <p:embed/>
                </p:oleObj>
              </mc:Choice>
              <mc:Fallback>
                <p:oleObj name="Equation" r:id="rId8" imgW="164880" imgH="1648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38100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362200" y="2456174"/>
          <a:ext cx="4419600" cy="20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76440" imgH="1143000" progId="Equation.3">
                  <p:embed/>
                </p:oleObj>
              </mc:Choice>
              <mc:Fallback>
                <p:oleObj name="Equation" r:id="rId10" imgW="2476440" imgH="11430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56174"/>
                        <a:ext cx="4419600" cy="2039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752600" y="4419600"/>
          <a:ext cx="4699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40" imgH="228600" progId="Equation.3">
                  <p:embed/>
                </p:oleObj>
              </mc:Choice>
              <mc:Fallback>
                <p:oleObj name="Equation" r:id="rId12" imgW="20304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419600"/>
                        <a:ext cx="4699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210425" y="4427537"/>
          <a:ext cx="409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7480" imgH="228600" progId="Equation.3">
                  <p:embed/>
                </p:oleObj>
              </mc:Choice>
              <mc:Fallback>
                <p:oleObj name="Equation" r:id="rId14" imgW="17748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425" y="4427537"/>
                        <a:ext cx="409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8172450" y="4433888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040" imgH="228600" progId="Equation.3">
                  <p:embed/>
                </p:oleObj>
              </mc:Choice>
              <mc:Fallback>
                <p:oleObj name="Equation" r:id="rId16" imgW="20304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4433888"/>
                        <a:ext cx="46831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514600" y="4876800"/>
          <a:ext cx="34004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04760" imgH="228600" progId="Equation.3">
                  <p:embed/>
                </p:oleObj>
              </mc:Choice>
              <mc:Fallback>
                <p:oleObj name="Equation" r:id="rId18" imgW="1904760" imgH="2286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876800"/>
                        <a:ext cx="34004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6553200" y="4937760"/>
          <a:ext cx="15414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863280" imgH="203040" progId="Equation.3">
                  <p:embed/>
                </p:oleObj>
              </mc:Choice>
              <mc:Fallback>
                <p:oleObj name="Equation" r:id="rId20" imgW="863280" imgH="2030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937760"/>
                        <a:ext cx="154146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62125" y="5314029"/>
          <a:ext cx="2952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64880" imgH="164880" progId="Equation.3">
                  <p:embed/>
                </p:oleObj>
              </mc:Choice>
              <mc:Fallback>
                <p:oleObj name="Equation" r:id="rId22" imgW="164880" imgH="1648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5314029"/>
                        <a:ext cx="295275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098925" y="5389563"/>
          <a:ext cx="701675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93480" imgH="139680" progId="Equation.3">
                  <p:embed/>
                </p:oleObj>
              </mc:Choice>
              <mc:Fallback>
                <p:oleObj name="Equation" r:id="rId24" imgW="393480" imgH="1396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5389563"/>
                        <a:ext cx="701675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5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Measures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Similarity measure </a:t>
            </a:r>
            <a:r>
              <a:rPr lang="en-US" dirty="0"/>
              <a:t>can be obtained by letting: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                 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where                       is the max value of     .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514600" y="1752600"/>
          <a:ext cx="124618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431640" progId="Equation.3">
                  <p:embed/>
                </p:oleObj>
              </mc:Choice>
              <mc:Fallback>
                <p:oleObj name="Equation" r:id="rId2" imgW="69840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52600"/>
                        <a:ext cx="124618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10125" y="1752600"/>
          <a:ext cx="16319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431640" progId="Equation.3">
                  <p:embed/>
                </p:oleObj>
              </mc:Choice>
              <mc:Fallback>
                <p:oleObj name="Equation" r:id="rId4" imgW="91440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1752600"/>
                        <a:ext cx="16319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820862" y="2743200"/>
          <a:ext cx="18367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520" imgH="241200" progId="Equation.3">
                  <p:embed/>
                </p:oleObj>
              </mc:Choice>
              <mc:Fallback>
                <p:oleObj name="Equation" r:id="rId6" imgW="102852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2" y="2743200"/>
                        <a:ext cx="18367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410325" y="2770632"/>
          <a:ext cx="2952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880" imgH="164880" progId="Equation.3">
                  <p:embed/>
                </p:oleObj>
              </mc:Choice>
              <mc:Fallback>
                <p:oleObj name="Equation" r:id="rId8" imgW="164880" imgH="164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325" y="2770632"/>
                        <a:ext cx="295275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5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Affinity Measures for Numerical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all    variables of the observations                         are numerical, the distance between     and      can be computed in four ways.</a:t>
            </a:r>
          </a:p>
          <a:p>
            <a:r>
              <a:rPr lang="en-US" b="1" dirty="0"/>
              <a:t>Euclidean distance</a:t>
            </a:r>
            <a:r>
              <a:rPr lang="en-US" dirty="0"/>
              <a:t> (or 2 norm):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Manhattan distance</a:t>
            </a:r>
            <a:r>
              <a:rPr lang="en-US" dirty="0"/>
              <a:t> (or 1 norm):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lvl="1"/>
            <a:r>
              <a:rPr lang="en-US" dirty="0"/>
              <a:t>Manhattan distance is preferred for high-dimensional data, i.e., as the number of variables increases.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38800" y="1219200"/>
          <a:ext cx="2197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228600" progId="Equation.3">
                  <p:embed/>
                </p:oleObj>
              </mc:Choice>
              <mc:Fallback>
                <p:oleObj name="Equation" r:id="rId2" imgW="95220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219200"/>
                        <a:ext cx="21971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50975" y="1389888"/>
          <a:ext cx="22542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1389888"/>
                        <a:ext cx="225425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133975" y="1593850"/>
          <a:ext cx="409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28600" progId="Equation.3">
                  <p:embed/>
                </p:oleObj>
              </mc:Choice>
              <mc:Fallback>
                <p:oleObj name="Equation" r:id="rId6" imgW="17748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975" y="1593850"/>
                        <a:ext cx="409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096000" y="1600200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040" imgH="228600" progId="Equation.3">
                  <p:embed/>
                </p:oleObj>
              </mc:Choice>
              <mc:Fallback>
                <p:oleObj name="Equation" r:id="rId8" imgW="20304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600200"/>
                        <a:ext cx="46831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28675" y="3005138"/>
          <a:ext cx="79343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444920" imgH="495000" progId="Equation.3">
                  <p:embed/>
                </p:oleObj>
              </mc:Choice>
              <mc:Fallback>
                <p:oleObj name="Equation" r:id="rId10" imgW="4444920" imgH="4950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3005138"/>
                        <a:ext cx="793432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33438" y="4343400"/>
          <a:ext cx="671036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759120" imgH="444240" progId="Equation.3">
                  <p:embed/>
                </p:oleObj>
              </mc:Choice>
              <mc:Fallback>
                <p:oleObj name="Equation" r:id="rId12" imgW="3759120" imgH="4442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343400"/>
                        <a:ext cx="671036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5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Affinity Measures for Numerical Variables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Example:               and  </a:t>
            </a:r>
          </a:p>
          <a:p>
            <a:pPr lvl="1"/>
            <a:r>
              <a:rPr lang="en-US" dirty="0"/>
              <a:t>Euclidean distance (or 2 norm):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Manhattan distance (or 1 norm):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133600" y="1295400"/>
          <a:ext cx="110966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215640" progId="Equation.3">
                  <p:embed/>
                </p:oleObj>
              </mc:Choice>
              <mc:Fallback>
                <p:oleObj name="Equation" r:id="rId2" imgW="6220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5400"/>
                        <a:ext cx="110966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71925" y="1290638"/>
          <a:ext cx="1244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8400" imgH="215640" progId="Equation.3">
                  <p:embed/>
                </p:oleObj>
              </mc:Choice>
              <mc:Fallback>
                <p:oleObj name="Equation" r:id="rId4" imgW="69840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1290638"/>
                        <a:ext cx="124460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5486398"/>
            <a:ext cx="41211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6096000" y="3733798"/>
            <a:ext cx="2438400" cy="18288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5182393" y="5257005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182393" y="4037805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5182393" y="5866605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5182393" y="4647405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5182393" y="3428205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056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864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152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960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10200" y="3505198"/>
            <a:ext cx="3886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0              1                2               3                4                5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924800" y="3733798"/>
            <a:ext cx="609602" cy="158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3667154" y="4486244"/>
            <a:ext cx="327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</a:t>
            </a:r>
          </a:p>
          <a:p>
            <a:r>
              <a:rPr lang="en-US" sz="1000" dirty="0"/>
              <a:t>  -4             -3            -2                -1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 flipH="1" flipV="1">
            <a:off x="5181600" y="4648198"/>
            <a:ext cx="1828800" cy="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96000" y="3733798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96000" y="3733798"/>
            <a:ext cx="2438400" cy="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910072" y="539800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 2"/>
              </a:rPr>
              <a:t>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5800" y="35692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 2"/>
              </a:rPr>
              <a:t> </a:t>
            </a:r>
            <a:r>
              <a:rPr lang="en-US" dirty="0">
                <a:solidFill>
                  <a:srgbClr val="00B050"/>
                </a:solidFill>
                <a:sym typeface="Wingdings 2"/>
              </a:rPr>
              <a:t>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019800" y="3733798"/>
            <a:ext cx="2438400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26549" y="3276598"/>
            <a:ext cx="61745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 descr="http://png-3.findicons.com/files/icons/1700/2d/512/mouse.png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 t="3869" r="20672" b="1070"/>
          <a:stretch/>
        </p:blipFill>
        <p:spPr bwMode="auto">
          <a:xfrm>
            <a:off x="0" y="0"/>
            <a:ext cx="304800" cy="5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1066800" y="2206625"/>
          <a:ext cx="31242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71520" imgH="533160" progId="Equation.3">
                  <p:embed/>
                </p:oleObj>
              </mc:Choice>
              <mc:Fallback>
                <p:oleObj name="Equation" r:id="rId10" imgW="2171520" imgH="53316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06625"/>
                        <a:ext cx="312420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066800" y="3495675"/>
          <a:ext cx="26304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28800" imgH="431640" progId="Equation.3">
                  <p:embed/>
                </p:oleObj>
              </mc:Choice>
              <mc:Fallback>
                <p:oleObj name="Equation" r:id="rId12" imgW="1828800" imgH="43164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95675"/>
                        <a:ext cx="263048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dataset    , each represented by a vector in </a:t>
            </a:r>
            <a:r>
              <a:rPr lang="en-US" i="1" dirty="0"/>
              <a:t>n</a:t>
            </a:r>
            <a:r>
              <a:rPr lang="en-US" dirty="0"/>
              <a:t>-dimensional space, construct a collection of subsets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     where         .</a:t>
            </a:r>
          </a:p>
          <a:p>
            <a:r>
              <a:rPr lang="en-US" dirty="0"/>
              <a:t>   is the number of clusters and is generally predetermined.</a:t>
            </a:r>
          </a:p>
          <a:p>
            <a:r>
              <a:rPr lang="en-US" dirty="0"/>
              <a:t>Clusters generated are usually exhaustive and mutually exclusive – Each observation belongs to only one cluster.</a:t>
            </a:r>
          </a:p>
          <a:p>
            <a:r>
              <a:rPr lang="en-US" dirty="0"/>
              <a:t>Partition methods are iterative:</a:t>
            </a:r>
          </a:p>
          <a:p>
            <a:pPr lvl="1"/>
            <a:r>
              <a:rPr lang="en-US" dirty="0"/>
              <a:t>Assign     observations to the     clusters.</a:t>
            </a:r>
          </a:p>
          <a:p>
            <a:pPr lvl="1"/>
            <a:r>
              <a:rPr lang="en-US" dirty="0"/>
              <a:t>Then iteratively reallocate to improve overall quality of clusters.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71800" y="1295400"/>
          <a:ext cx="3048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579" imgH="164957" progId="Equation.3">
                  <p:embed/>
                </p:oleObj>
              </mc:Choice>
              <mc:Fallback>
                <p:oleObj name="Equation" r:id="rId2" imgW="139579" imgH="164957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295400"/>
                        <a:ext cx="3048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38200" y="2112264"/>
          <a:ext cx="20526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15640" progId="Equation.3">
                  <p:embed/>
                </p:oleObj>
              </mc:Choice>
              <mc:Fallback>
                <p:oleObj name="Equation" r:id="rId4" imgW="115560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12264"/>
                        <a:ext cx="20526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62400" y="2133600"/>
          <a:ext cx="7667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177480" progId="Equation.3">
                  <p:embed/>
                </p:oleObj>
              </mc:Choice>
              <mc:Fallback>
                <p:oleObj name="Equation" r:id="rId6" imgW="431640" imgH="177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133600"/>
                        <a:ext cx="76676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3113" y="2590800"/>
          <a:ext cx="2936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880" imgH="164880" progId="Equation.3">
                  <p:embed/>
                </p:oleObj>
              </mc:Choice>
              <mc:Fallback>
                <p:oleObj name="Equation" r:id="rId8" imgW="164880" imgH="164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590800"/>
                        <a:ext cx="2936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659313" y="4764024"/>
          <a:ext cx="2936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4880" imgH="164880" progId="Equation.3">
                  <p:embed/>
                </p:oleObj>
              </mc:Choice>
              <mc:Fallback>
                <p:oleObj name="Equation" r:id="rId10" imgW="164880" imgH="1648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4764024"/>
                        <a:ext cx="2936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916113" y="4818888"/>
          <a:ext cx="29368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4880" imgH="139680" progId="Equation.3">
                  <p:embed/>
                </p:oleObj>
              </mc:Choice>
              <mc:Fallback>
                <p:oleObj name="Equation" r:id="rId12" imgW="164880" imgH="1396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4818888"/>
                        <a:ext cx="29368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Methods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Criteria for quality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Degree of </a:t>
            </a:r>
            <a:r>
              <a:rPr lang="en-US" u="sng" dirty="0"/>
              <a:t>homogeneity</a:t>
            </a:r>
            <a:r>
              <a:rPr lang="en-US" dirty="0"/>
              <a:t> of observations in the </a:t>
            </a:r>
            <a:r>
              <a:rPr lang="en-US" u="sng" dirty="0"/>
              <a:t>same clusters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Degree of </a:t>
            </a:r>
            <a:r>
              <a:rPr lang="en-US" u="sng" dirty="0"/>
              <a:t>heterogeneity</a:t>
            </a:r>
            <a:r>
              <a:rPr lang="en-US" dirty="0"/>
              <a:t> with respect to observations in </a:t>
            </a:r>
            <a:r>
              <a:rPr lang="en-US" u="sng" dirty="0"/>
              <a:t>other clusters</a:t>
            </a:r>
            <a:r>
              <a:rPr lang="en-US" dirty="0"/>
              <a:t>.</a:t>
            </a:r>
          </a:p>
          <a:p>
            <a:r>
              <a:rPr lang="en-US" dirty="0"/>
              <a:t>The methods terminate when during the same iteration no reallocation occurs, i.e., </a:t>
            </a:r>
            <a:r>
              <a:rPr lang="en-US" u="sng" dirty="0"/>
              <a:t>clusters are stable</a:t>
            </a:r>
            <a:r>
              <a:rPr lang="en-US" dirty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Initialize: choose     observations arbitrarily as the </a:t>
            </a:r>
            <a:r>
              <a:rPr lang="en-US" b="1" u="sng" dirty="0"/>
              <a:t>centroids</a:t>
            </a:r>
            <a:r>
              <a:rPr lang="en-US" u="sng" dirty="0"/>
              <a:t> of the clusters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observation to a cluster with the </a:t>
            </a:r>
            <a:r>
              <a:rPr lang="en-US" u="sng" dirty="0"/>
              <a:t>nearest centroid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no observation is assigned to different cluster with respect to previous iteration, stop.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cluster, the </a:t>
            </a:r>
            <a:r>
              <a:rPr lang="en-US" u="sng" dirty="0"/>
              <a:t>new centroid</a:t>
            </a:r>
            <a:r>
              <a:rPr lang="en-US" dirty="0"/>
              <a:t> is computed as the </a:t>
            </a:r>
            <a:r>
              <a:rPr lang="en-US" u="sng" dirty="0"/>
              <a:t>mean of the values belonging to that cluster</a:t>
            </a:r>
            <a:r>
              <a:rPr lang="en-US" dirty="0"/>
              <a:t>. Go to Step 2.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52800" y="1325880"/>
          <a:ext cx="29368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5" imgH="164885" progId="Equation.3">
                  <p:embed/>
                </p:oleObj>
              </mc:Choice>
              <mc:Fallback>
                <p:oleObj name="Equation" r:id="rId2" imgW="164885" imgH="164885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325880"/>
                        <a:ext cx="29368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77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 (cont.)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332956" cy="48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1756" y="6019800"/>
            <a:ext cx="2187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</a:t>
            </a:r>
            <a:r>
              <a:rPr lang="en-US" sz="1200" dirty="0"/>
              <a:t>: </a:t>
            </a:r>
            <a:r>
              <a:rPr lang="en-US" sz="1200" dirty="0" err="1"/>
              <a:t>Vercellis</a:t>
            </a:r>
            <a:r>
              <a:rPr lang="en-US" sz="1200" dirty="0"/>
              <a:t> (2009), pp. 304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0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7818D-39F9-338C-7A05-6B87262E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F49DD7-9107-0344-9315-B4AE1A6E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944090"/>
            <a:ext cx="7086600" cy="1066800"/>
          </a:xfrm>
        </p:spPr>
        <p:txBody>
          <a:bodyPr>
            <a:noAutofit/>
          </a:bodyPr>
          <a:lstStyle/>
          <a:p>
            <a:r>
              <a:rPr lang="en-US" dirty="0"/>
              <a:t>Logistic Regression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EB9785-DE40-862C-E9A6-5B46EF5C4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1F743-5E57-EB28-A236-8FCD5675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11 – Machine Learning for IoT Data (II)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55FD3-3A57-07CC-D018-6BD34B1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8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937760"/>
          </a:xfrm>
        </p:spPr>
        <p:txBody>
          <a:bodyPr/>
          <a:lstStyle/>
          <a:p>
            <a:r>
              <a:rPr lang="en-US" dirty="0"/>
              <a:t>Given a cluster     ,                , the </a:t>
            </a:r>
            <a:r>
              <a:rPr lang="en-US" b="1" dirty="0"/>
              <a:t>centroid</a:t>
            </a:r>
            <a:r>
              <a:rPr lang="en-US" dirty="0"/>
              <a:t> of the cluster is the point     having coordinates equal to the </a:t>
            </a:r>
            <a:r>
              <a:rPr lang="en-US" u="sng" dirty="0"/>
              <a:t>mean value of each variable in the observations belonging to that cluster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where             is the number of observations in cluster    .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95600" y="1295400"/>
          <a:ext cx="3397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40" imgH="228600" progId="Equation.3">
                  <p:embed/>
                </p:oleObj>
              </mc:Choice>
              <mc:Fallback>
                <p:oleObj name="Equation" r:id="rId2" imgW="19044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95400"/>
                        <a:ext cx="3397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19475" y="1335024"/>
          <a:ext cx="13811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0" imgH="203040" progId="Equation.3">
                  <p:embed/>
                </p:oleObj>
              </mc:Choice>
              <mc:Fallback>
                <p:oleObj name="Equation" r:id="rId4" imgW="774360" imgH="2030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335024"/>
                        <a:ext cx="13811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38400" y="1676400"/>
          <a:ext cx="2952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28600" progId="Equation.3">
                  <p:embed/>
                </p:oleObj>
              </mc:Choice>
              <mc:Fallback>
                <p:oleObj name="Equation" r:id="rId6" imgW="16488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2952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657600" y="2851150"/>
          <a:ext cx="17430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760" imgH="495000" progId="Equation.3">
                  <p:embed/>
                </p:oleObj>
              </mc:Choice>
              <mc:Fallback>
                <p:oleObj name="Equation" r:id="rId8" imgW="977760" imgH="4950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51150"/>
                        <a:ext cx="174307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752600" y="3904488"/>
          <a:ext cx="10191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71320" imgH="228600" progId="Equation.3">
                  <p:embed/>
                </p:oleObj>
              </mc:Choice>
              <mc:Fallback>
                <p:oleObj name="Equation" r:id="rId10" imgW="57132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04488"/>
                        <a:ext cx="10191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8229600" y="3904488"/>
          <a:ext cx="3397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" imgH="228600" progId="Equation.3">
                  <p:embed/>
                </p:oleObj>
              </mc:Choice>
              <mc:Fallback>
                <p:oleObj name="Equation" r:id="rId2" imgW="19050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904488"/>
                        <a:ext cx="3397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60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Example – Suppose we have 2-dimensional data with the variables                      :</a:t>
            </a:r>
          </a:p>
          <a:p>
            <a:pPr lvl="1"/>
            <a:r>
              <a:rPr lang="en-US" dirty="0"/>
              <a:t>In Cluster 1, the observations are:                         .</a:t>
            </a:r>
          </a:p>
          <a:p>
            <a:pPr lvl="1"/>
            <a:r>
              <a:rPr lang="en-US" dirty="0"/>
              <a:t>In Cluster 2, the observations are:                                     .</a:t>
            </a:r>
          </a:p>
          <a:p>
            <a:pPr lvl="1"/>
            <a:r>
              <a:rPr lang="en-US" dirty="0"/>
              <a:t>The centroids are:</a:t>
            </a:r>
          </a:p>
          <a:p>
            <a:pPr lvl="2"/>
            <a:r>
              <a:rPr lang="en-US" dirty="0"/>
              <a:t>Cluster 1: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Cluster 2: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057400" y="1749425"/>
          <a:ext cx="19018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66680" imgH="215640" progId="Equation.3">
                  <p:embed/>
                </p:oleObj>
              </mc:Choice>
              <mc:Fallback>
                <p:oleObj name="Equation" r:id="rId2" imgW="1066680" imgH="2156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49425"/>
                        <a:ext cx="19018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62550" y="2133600"/>
          <a:ext cx="1924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15640" progId="Equation.3">
                  <p:embed/>
                </p:oleObj>
              </mc:Choice>
              <mc:Fallback>
                <p:oleObj name="Equation" r:id="rId4" imgW="1079280" imgH="2156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2133600"/>
                        <a:ext cx="1924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181600" y="2532888"/>
          <a:ext cx="28971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25400" imgH="215640" progId="Equation.3">
                  <p:embed/>
                </p:oleObj>
              </mc:Choice>
              <mc:Fallback>
                <p:oleObj name="Equation" r:id="rId6" imgW="162540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532888"/>
                        <a:ext cx="289718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371600" y="3657600"/>
          <a:ext cx="509270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57320" imgH="431640" progId="Equation.3">
                  <p:embed/>
                </p:oleObj>
              </mc:Choice>
              <mc:Fallback>
                <p:oleObj name="Equation" r:id="rId8" imgW="2857320" imgH="431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57600"/>
                        <a:ext cx="509270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350963" y="4792663"/>
          <a:ext cx="626903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17560" imgH="431640" progId="Equation.3">
                  <p:embed/>
                </p:oleObj>
              </mc:Choice>
              <mc:Fallback>
                <p:oleObj name="Equation" r:id="rId10" imgW="3517560" imgH="4316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4792663"/>
                        <a:ext cx="6269037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2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 – </a:t>
            </a:r>
            <a:r>
              <a:rPr lang="en-US" i="1" dirty="0"/>
              <a:t>K</a:t>
            </a:r>
            <a:r>
              <a:rPr lang="en-US" dirty="0"/>
              <a:t>-means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Iris classification problem:</a:t>
            </a:r>
          </a:p>
          <a:p>
            <a:pPr lvl="1"/>
            <a:r>
              <a:rPr lang="en-US" dirty="0"/>
              <a:t>3 classes – </a:t>
            </a:r>
            <a:r>
              <a:rPr lang="en-US" dirty="0" err="1"/>
              <a:t>Setosa</a:t>
            </a:r>
            <a:r>
              <a:rPr lang="en-US" dirty="0"/>
              <a:t>, </a:t>
            </a:r>
            <a:r>
              <a:rPr lang="en-US" dirty="0" err="1"/>
              <a:t>Versicolor</a:t>
            </a:r>
            <a:r>
              <a:rPr lang="en-US" dirty="0"/>
              <a:t> and </a:t>
            </a:r>
            <a:r>
              <a:rPr lang="en-US" dirty="0" err="1"/>
              <a:t>Virginica</a:t>
            </a:r>
            <a:r>
              <a:rPr lang="en-US" dirty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en-US" dirty="0"/>
              <a:t>4 variables – Sepal length, sepal width, petal length and petal width.</a:t>
            </a:r>
          </a:p>
          <a:p>
            <a:r>
              <a:rPr lang="en-US" dirty="0"/>
              <a:t>We use </a:t>
            </a:r>
            <a:r>
              <a:rPr lang="en-US" i="1" dirty="0"/>
              <a:t>K</a:t>
            </a:r>
            <a:r>
              <a:rPr lang="en-US" dirty="0"/>
              <a:t>-means clustering with </a:t>
            </a:r>
            <a:r>
              <a:rPr lang="en-US" i="1" dirty="0"/>
              <a:t>K</a:t>
            </a:r>
            <a:r>
              <a:rPr lang="en-US" dirty="0"/>
              <a:t>=3:</a:t>
            </a:r>
          </a:p>
          <a:p>
            <a:pPr lvl="1"/>
            <a:r>
              <a:rPr lang="en-US" dirty="0"/>
              <a:t>Silhouette Score = 0.5526 </a:t>
            </a:r>
          </a:p>
          <a:p>
            <a:pPr lvl="1"/>
            <a:r>
              <a:rPr lang="en-US" dirty="0"/>
              <a:t>Silhouette Score should be positive and closer to 1.0 is better.</a:t>
            </a:r>
          </a:p>
          <a:p>
            <a:r>
              <a:rPr lang="en-US" dirty="0"/>
              <a:t>Refer to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src05</a:t>
            </a:r>
            <a:r>
              <a:rPr lang="en-US" dirty="0"/>
              <a:t> for the example.</a:t>
            </a:r>
          </a:p>
        </p:txBody>
      </p:sp>
      <p:pic>
        <p:nvPicPr>
          <p:cNvPr id="6" name="Picture 17" descr="Iris-setosa-10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09800" y="2184400"/>
            <a:ext cx="1090613" cy="1090613"/>
          </a:xfrm>
          <a:prstGeom prst="rect">
            <a:avLst/>
          </a:prstGeom>
          <a:noFill/>
        </p:spPr>
      </p:pic>
      <p:pic>
        <p:nvPicPr>
          <p:cNvPr id="7" name="Picture 20" descr="Iris-virginica-3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84400"/>
            <a:ext cx="10922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9" descr="Iris-versicolor-21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184400"/>
            <a:ext cx="109061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17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 – </a:t>
            </a:r>
            <a:r>
              <a:rPr lang="en-US" i="1" dirty="0"/>
              <a:t>K</a:t>
            </a:r>
            <a:r>
              <a:rPr lang="en-US" dirty="0"/>
              <a:t>-means (cont.)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276600" cy="4937760"/>
          </a:xfrm>
        </p:spPr>
        <p:txBody>
          <a:bodyPr/>
          <a:lstStyle/>
          <a:p>
            <a:r>
              <a:rPr lang="en-US" dirty="0"/>
              <a:t>We can generate the silhouette diagrams for </a:t>
            </a:r>
            <a:r>
              <a:rPr lang="en-US" i="1" dirty="0"/>
              <a:t>K</a:t>
            </a:r>
            <a:r>
              <a:rPr lang="en-US" dirty="0"/>
              <a:t>=2 and </a:t>
            </a:r>
            <a:r>
              <a:rPr lang="en-US" i="1" dirty="0"/>
              <a:t>K</a:t>
            </a:r>
            <a:r>
              <a:rPr lang="en-US" dirty="0"/>
              <a:t>=3 for comparison:</a:t>
            </a:r>
          </a:p>
          <a:p>
            <a:pPr lvl="1"/>
            <a:r>
              <a:rPr lang="en-US" dirty="0"/>
              <a:t>See the sample script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src06</a:t>
            </a:r>
            <a:r>
              <a:rPr lang="en-US" dirty="0"/>
              <a:t>.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-301" r="1"/>
          <a:stretch/>
        </p:blipFill>
        <p:spPr>
          <a:xfrm>
            <a:off x="685987" y="3765550"/>
            <a:ext cx="2819213" cy="24828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529" t="12502" r="23856" b="4154"/>
          <a:stretch/>
        </p:blipFill>
        <p:spPr>
          <a:xfrm>
            <a:off x="3782552" y="1342390"/>
            <a:ext cx="5147803" cy="49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4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 – </a:t>
            </a:r>
            <a:r>
              <a:rPr lang="en-US" i="1" dirty="0"/>
              <a:t>K</a:t>
            </a:r>
            <a:r>
              <a:rPr lang="en-US" dirty="0"/>
              <a:t>-means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identify the distinguishing characteristics of observations in each cluster:</a:t>
            </a:r>
          </a:p>
          <a:p>
            <a:pPr lvl="1"/>
            <a:r>
              <a:rPr lang="en-US" dirty="0"/>
              <a:t>We can compute the within-cluster means and standard deviations of the independent variables.</a:t>
            </a:r>
          </a:p>
          <a:p>
            <a:pPr lvl="1"/>
            <a:r>
              <a:rPr lang="en-US" dirty="0"/>
              <a:t>Plot scatter plots of the observations using the required independent variables.</a:t>
            </a:r>
          </a:p>
          <a:p>
            <a:pPr lvl="1"/>
            <a:r>
              <a:rPr lang="en-US" dirty="0"/>
              <a:t>See the sample script </a:t>
            </a:r>
            <a:r>
              <a:rPr lang="en-US" dirty="0">
                <a:solidFill>
                  <a:srgbClr val="0000FF"/>
                </a:solidFill>
              </a:rPr>
              <a:t>src07</a:t>
            </a:r>
            <a:r>
              <a:rPr lang="en-US" dirty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7199" t="18745" r="55857" b="46875"/>
          <a:stretch/>
        </p:blipFill>
        <p:spPr>
          <a:xfrm>
            <a:off x="4509398" y="4810895"/>
            <a:ext cx="2103172" cy="1508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7199" t="54809" r="55857" b="11455"/>
          <a:stretch/>
        </p:blipFill>
        <p:spPr>
          <a:xfrm>
            <a:off x="6736028" y="4844071"/>
            <a:ext cx="2103172" cy="1480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05689-9B9B-9363-08C1-58A213317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7" t="47778" r="33333" b="24815"/>
          <a:stretch/>
        </p:blipFill>
        <p:spPr>
          <a:xfrm>
            <a:off x="76200" y="4425662"/>
            <a:ext cx="4094838" cy="1665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7401" y="4384535"/>
            <a:ext cx="1600200" cy="1559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F60CA-865D-B8E8-222A-8194163B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25" y="3305638"/>
            <a:ext cx="2074545" cy="1491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D16F3-9475-087A-B05A-38DD30A64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766" y="3315967"/>
            <a:ext cx="2074545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8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dirty="0"/>
              <a:t>Probabilistic classifiers such as the logistics regression enables an </a:t>
            </a:r>
            <a:r>
              <a:rPr lang="en-US" dirty="0" err="1"/>
              <a:t>AIoT</a:t>
            </a:r>
            <a:r>
              <a:rPr lang="en-US" dirty="0"/>
              <a:t> system to automate decision making at a finer granularity.</a:t>
            </a:r>
          </a:p>
          <a:p>
            <a:r>
              <a:rPr lang="en-US" dirty="0"/>
              <a:t>Advanced classification techniques such as hyperparameter tuning and ensemble methods can be applied to IoT sensor data.</a:t>
            </a:r>
          </a:p>
          <a:p>
            <a:r>
              <a:rPr lang="en-US" dirty="0"/>
              <a:t>K-means can be used to perform clustering analysis.</a:t>
            </a:r>
          </a:p>
          <a:p>
            <a:r>
              <a:rPr lang="en-US" dirty="0"/>
              <a:t>Clustering techniques such as k-means are useful when working with IoT sensor data that are unlabeled.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7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1" y="1874043"/>
            <a:ext cx="5441157" cy="3627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Learn about:</a:t>
            </a:r>
          </a:p>
          <a:p>
            <a:pPr lvl="1"/>
            <a:r>
              <a:rPr lang="en-US" dirty="0"/>
              <a:t>Introduction to Computer Vision.</a:t>
            </a:r>
          </a:p>
          <a:p>
            <a:pPr lvl="1"/>
            <a:r>
              <a:rPr lang="en-US" dirty="0"/>
              <a:t>Introduction to Object Detection.</a:t>
            </a:r>
          </a:p>
          <a:p>
            <a:pPr lvl="1"/>
            <a:r>
              <a:rPr lang="en-US" dirty="0"/>
              <a:t>Object Detection with YOLO.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999" r="2000" b="6001"/>
          <a:stretch/>
        </p:blipFill>
        <p:spPr>
          <a:xfrm>
            <a:off x="7924801" y="52704"/>
            <a:ext cx="1143000" cy="10477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AF43F-D68A-68E1-36DC-3CAFFD0F916D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1204B-9F14-EAA6-F594-32711B264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3B44064C-BD68-BCA6-D859-A074E4816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04D6783B-4866-4B1C-F303-12AD5B0CA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C2E845-5F3A-D0C3-6388-0D6C30368DF7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F7E21C27-4C58-B8B4-045D-9FE96AD32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4E0BC7-BAE7-2884-D8AE-30748BDBE217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AE02C035-2662-9A87-EF45-E3D03EE93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15EE0274-16DE-3E1B-E2C1-407C9D801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74FDC24A-19EE-0B2F-48B4-FEDFEAE0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FD1D2C62-7910-D7DE-1CCE-1A20EEEA4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2EAE7A69-6B8B-1304-1162-72ACB02F8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B23222DB-76DD-DB6E-DB1C-D706B960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6D02DC2B-B390-DF9C-E191-9E6B9D294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80CC23-DC2C-CE72-D668-C83A34FE92E5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C59D-FC68-21B2-678C-038F4CAE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Posterior Probability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0DABE-BC4A-F5D3-CA25-B0C1251C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33A10-9E0C-DB9E-79D9-3677BB46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40126F-E877-AB22-0601-D2CE49138C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37150"/>
              </a:xfrm>
            </p:spPr>
            <p:txBody>
              <a:bodyPr/>
              <a:lstStyle/>
              <a:p>
                <a:r>
                  <a:rPr lang="en-US" dirty="0"/>
                  <a:t>According to </a:t>
                </a:r>
                <a:r>
                  <a:rPr lang="en-US" b="1" dirty="0"/>
                  <a:t>Bayes’ theorem</a:t>
                </a:r>
                <a:r>
                  <a:rPr lang="en-US" dirty="0"/>
                  <a:t>, the posterior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refers to the probability of observing the target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given the instance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For a two-class binary classification problem,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SG" dirty="0"/>
                  <a:t>.</a:t>
                </a:r>
              </a:p>
              <a:p>
                <a:pPr lvl="1"/>
                <a:r>
                  <a:rPr lang="en-SG" dirty="0"/>
                  <a:t>A classifier can be built to determine the posterior probabilities of any instance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dirty="0"/>
                  <a:t>.</a:t>
                </a:r>
              </a:p>
              <a:p>
                <a:pPr lvl="1"/>
                <a:r>
                  <a:rPr lang="en-SG" dirty="0"/>
                  <a:t>An instance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dirty="0"/>
                  <a:t> is classified as either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G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SG" dirty="0"/>
                  <a:t> depending on which corresponding posterior probability is higher.</a:t>
                </a:r>
              </a:p>
              <a:p>
                <a:r>
                  <a:rPr lang="en-SG" b="1" dirty="0"/>
                  <a:t>Naive Bayes</a:t>
                </a:r>
                <a:r>
                  <a:rPr lang="en-SG" dirty="0"/>
                  <a:t> classifier:</a:t>
                </a:r>
              </a:p>
              <a:p>
                <a:pPr lvl="1"/>
                <a:r>
                  <a:rPr lang="en-SG" dirty="0"/>
                  <a:t>A generative classifier based on the</a:t>
                </a:r>
                <a:r>
                  <a:rPr lang="en-US" dirty="0"/>
                  <a:t> principle of conditional probability as defined by the Bayes’ theorem.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40126F-E877-AB22-0601-D2CE49138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37150"/>
              </a:xfrm>
              <a:blipFill>
                <a:blip r:embed="rId2"/>
                <a:stretch>
                  <a:fillRect l="-667" t="-1068" r="-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C59D-FC68-21B2-678C-038F4CAE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Posterior Probability (cont.)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0DABE-BC4A-F5D3-CA25-B0C1251C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33A10-9E0C-DB9E-79D9-3677BB46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126F-E877-AB22-0601-D2CE49138C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pPr lvl="1"/>
            <a:r>
              <a:rPr lang="en-US" dirty="0"/>
              <a:t>Posterior probability is </a:t>
            </a:r>
            <a:r>
              <a:rPr lang="en-US" u="sng" dirty="0"/>
              <a:t>computed</a:t>
            </a:r>
            <a:r>
              <a:rPr lang="en-US" dirty="0"/>
              <a:t> from prior probability and class-conditional probability.</a:t>
            </a:r>
          </a:p>
          <a:p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lvl="1"/>
            <a:r>
              <a:rPr lang="en-SG" dirty="0"/>
              <a:t>A discriminative classifier that is based on the </a:t>
            </a:r>
            <a:r>
              <a:rPr lang="en-US" dirty="0"/>
              <a:t>logistic model.</a:t>
            </a:r>
          </a:p>
          <a:p>
            <a:pPr lvl="1"/>
            <a:r>
              <a:rPr lang="en-US" dirty="0"/>
              <a:t>Models the event (i.e., posterior probability) by having the </a:t>
            </a:r>
            <a:r>
              <a:rPr lang="en-US" b="1" dirty="0"/>
              <a:t>log-odds</a:t>
            </a:r>
            <a:r>
              <a:rPr lang="en-US" dirty="0"/>
              <a:t> for the event being a linear combination of one or more independent variables.</a:t>
            </a:r>
          </a:p>
          <a:p>
            <a:pPr lvl="1"/>
            <a:r>
              <a:rPr lang="en-US" dirty="0"/>
              <a:t>Essentially </a:t>
            </a:r>
            <a:r>
              <a:rPr lang="en-US" u="sng" dirty="0"/>
              <a:t>estimating</a:t>
            </a:r>
            <a:r>
              <a:rPr lang="en-US" dirty="0"/>
              <a:t> the parameters of a </a:t>
            </a:r>
            <a:r>
              <a:rPr lang="en-US" b="1" dirty="0"/>
              <a:t>logistic model</a:t>
            </a:r>
            <a:r>
              <a:rPr lang="en-US" dirty="0"/>
              <a:t> using a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332990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C59D-FC68-21B2-678C-038F4CAE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Posterior Probability (cont.)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0DABE-BC4A-F5D3-CA25-B0C1251C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11 – Machine Learning for IoT Data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33A10-9E0C-DB9E-79D9-3677BB46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40126F-E877-AB22-0601-D2CE49138C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37150"/>
              </a:xfrm>
            </p:spPr>
            <p:txBody>
              <a:bodyPr/>
              <a:lstStyle/>
              <a:p>
                <a:r>
                  <a:rPr lang="en-US" dirty="0"/>
                  <a:t>Problem of predicting a two-class output (i.e., 0 or 1) with a linear regression: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lvl="1"/>
                <a:r>
                  <a:rPr lang="en-US" dirty="0"/>
                  <a:t>Recall that an exponential relationship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𝑤𝑋</m:t>
                        </m:r>
                      </m:sup>
                    </m:sSup>
                  </m:oMath>
                </a14:m>
                <a:r>
                  <a:rPr lang="en-US" dirty="0"/>
                  <a:t> can be linearized through a logarithmic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into a linear relationship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40126F-E877-AB22-0601-D2CE49138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37150"/>
              </a:xfrm>
              <a:blipFill>
                <a:blip r:embed="rId2"/>
                <a:stretch>
                  <a:fillRect l="-667" t="-1068" b="-3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0" descr="Logistic Regression">
            <a:extLst>
              <a:ext uri="{FF2B5EF4-FFF2-40B4-BE49-F238E27FC236}">
                <a16:creationId xmlns:a16="http://schemas.microsoft.com/office/drawing/2014/main" id="{C0BC7DB0-68D3-6D22-FB9D-862AB8DE9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10457" r="3328" b="8497"/>
          <a:stretch/>
        </p:blipFill>
        <p:spPr bwMode="auto">
          <a:xfrm>
            <a:off x="2019300" y="2362200"/>
            <a:ext cx="5105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169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6484</TotalTime>
  <Words>5195</Words>
  <Application>Microsoft Office PowerPoint</Application>
  <PresentationFormat>On-screen Show (4:3)</PresentationFormat>
  <Paragraphs>652</Paragraphs>
  <Slides>67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Bookman Old Style</vt:lpstr>
      <vt:lpstr>Calibri</vt:lpstr>
      <vt:lpstr>Cambria Math</vt:lpstr>
      <vt:lpstr>Consolas</vt:lpstr>
      <vt:lpstr>Gill Sans MT</vt:lpstr>
      <vt:lpstr>Wingdings</vt:lpstr>
      <vt:lpstr>Wingdings 2</vt:lpstr>
      <vt:lpstr>Wingdings 3</vt:lpstr>
      <vt:lpstr>Origin</vt:lpstr>
      <vt:lpstr>Equation</vt:lpstr>
      <vt:lpstr>Machine Learning for IoT Data (II) IS4151/IS5451 – AIoT Solutions and Development AY 2024/25 Semester 2</vt:lpstr>
      <vt:lpstr>Quick Recap…</vt:lpstr>
      <vt:lpstr>Learning Objectives</vt:lpstr>
      <vt:lpstr>Readings</vt:lpstr>
      <vt:lpstr>Technical Roadmap for IS4151/IS5451</vt:lpstr>
      <vt:lpstr>Logistic Regression</vt:lpstr>
      <vt:lpstr>Posterior Probability</vt:lpstr>
      <vt:lpstr>Posterior Probability (cont.)</vt:lpstr>
      <vt:lpstr>Posterior Probability (cont.)</vt:lpstr>
      <vt:lpstr>Logistic Regression</vt:lpstr>
      <vt:lpstr>Logistic Regression (cont.)</vt:lpstr>
      <vt:lpstr>Logistic Regression (cont.)</vt:lpstr>
      <vt:lpstr>Logistic Regression (cont.)</vt:lpstr>
      <vt:lpstr>Logistic Regression Example 1</vt:lpstr>
      <vt:lpstr>Logistic Regression Example 1 (cont.)</vt:lpstr>
      <vt:lpstr>Logistic Regression Example 1 (cont.)</vt:lpstr>
      <vt:lpstr>Logistic Regression Example 1 (cont.)</vt:lpstr>
      <vt:lpstr>Logistic Regression Example 2</vt:lpstr>
      <vt:lpstr>Logistic Regression Example 2 (cont.)</vt:lpstr>
      <vt:lpstr>Logistic Regression Example 2 (cont.)</vt:lpstr>
      <vt:lpstr>Logistic Regression Example 2 (cont.)</vt:lpstr>
      <vt:lpstr>Advanced Classifiers</vt:lpstr>
      <vt:lpstr>Overview of Support Vector Machines</vt:lpstr>
      <vt:lpstr>What is SVM? – A Video Introduction</vt:lpstr>
      <vt:lpstr>How Does SVM Work?</vt:lpstr>
      <vt:lpstr>How Does SVM Work? (cont.)</vt:lpstr>
      <vt:lpstr>How Does SVM Work? (cont.)</vt:lpstr>
      <vt:lpstr>Support Vectors</vt:lpstr>
      <vt:lpstr>Support Vector Machine</vt:lpstr>
      <vt:lpstr>Support Vector Machine (cont.)</vt:lpstr>
      <vt:lpstr>Support Vector Machine (cont.)</vt:lpstr>
      <vt:lpstr>Support Vector Machine (cont.)</vt:lpstr>
      <vt:lpstr>Support Vector Machine (cont.)</vt:lpstr>
      <vt:lpstr>Hyperparameter Tuning for SVM</vt:lpstr>
      <vt:lpstr>Hyperparameter Tuning for SVM (cont.)</vt:lpstr>
      <vt:lpstr>Hyperparameter Tuning for SVM (cont.)</vt:lpstr>
      <vt:lpstr>Hyperparameter Tuning for SVM (cont.)</vt:lpstr>
      <vt:lpstr>Let’s Revisit the Iris Flower Dataset</vt:lpstr>
      <vt:lpstr>Random Forest</vt:lpstr>
      <vt:lpstr>Random Forest (cont.)</vt:lpstr>
      <vt:lpstr>How Does Random Forest Work?</vt:lpstr>
      <vt:lpstr>How Does Random Forest Work? (cont.)</vt:lpstr>
      <vt:lpstr>Advantages and Disadvantages of Random Forest</vt:lpstr>
      <vt:lpstr>Advantages and Disadvantages of Random Forest (cont.)</vt:lpstr>
      <vt:lpstr>Let’s Revisit the Iris Flower Dataset</vt:lpstr>
      <vt:lpstr>Segmentation with Clustering</vt:lpstr>
      <vt:lpstr>Overview of Clustering</vt:lpstr>
      <vt:lpstr>Clustering Methods</vt:lpstr>
      <vt:lpstr>Clustering Methods (cont.)</vt:lpstr>
      <vt:lpstr>Taxonomy of Clustering Methods</vt:lpstr>
      <vt:lpstr>Affinity Measures</vt:lpstr>
      <vt:lpstr>Affinity Measures (cont.)</vt:lpstr>
      <vt:lpstr>Affinity Measures (cont.)</vt:lpstr>
      <vt:lpstr>Affinity Measures for Numerical Variables</vt:lpstr>
      <vt:lpstr>Affinity Measures for Numerical Variables (cont.)</vt:lpstr>
      <vt:lpstr>Partition Methods</vt:lpstr>
      <vt:lpstr>Partition Methods (cont.)</vt:lpstr>
      <vt:lpstr>K-means Algorithm</vt:lpstr>
      <vt:lpstr>K-means Algorithm (cont.)</vt:lpstr>
      <vt:lpstr>K-means Algorithm (cont.)</vt:lpstr>
      <vt:lpstr>K-means Algorithm (cont.)</vt:lpstr>
      <vt:lpstr>Clustering Example – K-means</vt:lpstr>
      <vt:lpstr>Clustering Example – K-means (cont.)</vt:lpstr>
      <vt:lpstr>Clustering Example – K-means (cont.)</vt:lpstr>
      <vt:lpstr>Summary</vt:lpstr>
      <vt:lpstr>Q&amp;A</vt:lpstr>
      <vt:lpstr>Next Lecture…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 Wee Kek</dc:creator>
  <cp:lastModifiedBy>Wee Kek Tan</cp:lastModifiedBy>
  <cp:revision>981</cp:revision>
  <dcterms:created xsi:type="dcterms:W3CDTF">2013-01-03T15:14:11Z</dcterms:created>
  <dcterms:modified xsi:type="dcterms:W3CDTF">2025-03-31T21:36:56Z</dcterms:modified>
</cp:coreProperties>
</file>